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 id="2147483691" r:id="rId2"/>
  </p:sldMasterIdLst>
  <p:handoutMasterIdLst>
    <p:handoutMasterId r:id="rId61"/>
  </p:handoutMasterIdLst>
  <p:sldIdLst>
    <p:sldId id="348" r:id="rId3"/>
    <p:sldId id="349" r:id="rId4"/>
    <p:sldId id="350" r:id="rId5"/>
    <p:sldId id="351" r:id="rId6"/>
    <p:sldId id="410" r:id="rId7"/>
    <p:sldId id="347" r:id="rId8"/>
    <p:sldId id="353" r:id="rId9"/>
    <p:sldId id="367" r:id="rId10"/>
    <p:sldId id="359" r:id="rId11"/>
    <p:sldId id="368" r:id="rId12"/>
    <p:sldId id="369" r:id="rId13"/>
    <p:sldId id="370" r:id="rId14"/>
    <p:sldId id="371" r:id="rId15"/>
    <p:sldId id="372" r:id="rId16"/>
    <p:sldId id="383" r:id="rId17"/>
    <p:sldId id="373" r:id="rId18"/>
    <p:sldId id="374" r:id="rId19"/>
    <p:sldId id="375" r:id="rId20"/>
    <p:sldId id="376" r:id="rId21"/>
    <p:sldId id="377" r:id="rId22"/>
    <p:sldId id="378" r:id="rId23"/>
    <p:sldId id="379" r:id="rId24"/>
    <p:sldId id="380" r:id="rId25"/>
    <p:sldId id="391" r:id="rId26"/>
    <p:sldId id="392" r:id="rId27"/>
    <p:sldId id="390" r:id="rId28"/>
    <p:sldId id="360" r:id="rId29"/>
    <p:sldId id="362" r:id="rId30"/>
    <p:sldId id="389" r:id="rId31"/>
    <p:sldId id="363" r:id="rId32"/>
    <p:sldId id="364" r:id="rId33"/>
    <p:sldId id="365" r:id="rId34"/>
    <p:sldId id="366" r:id="rId35"/>
    <p:sldId id="384" r:id="rId36"/>
    <p:sldId id="361" r:id="rId37"/>
    <p:sldId id="320" r:id="rId38"/>
    <p:sldId id="342" r:id="rId39"/>
    <p:sldId id="346" r:id="rId40"/>
    <p:sldId id="385" r:id="rId41"/>
    <p:sldId id="386" r:id="rId42"/>
    <p:sldId id="344" r:id="rId43"/>
    <p:sldId id="388" r:id="rId44"/>
    <p:sldId id="345" r:id="rId45"/>
    <p:sldId id="343" r:id="rId46"/>
    <p:sldId id="396" r:id="rId47"/>
    <p:sldId id="398" r:id="rId48"/>
    <p:sldId id="399" r:id="rId49"/>
    <p:sldId id="400" r:id="rId50"/>
    <p:sldId id="397" r:id="rId51"/>
    <p:sldId id="407" r:id="rId52"/>
    <p:sldId id="408" r:id="rId53"/>
    <p:sldId id="409" r:id="rId54"/>
    <p:sldId id="401" r:id="rId55"/>
    <p:sldId id="402" r:id="rId56"/>
    <p:sldId id="403" r:id="rId57"/>
    <p:sldId id="404" r:id="rId58"/>
    <p:sldId id="405" r:id="rId59"/>
    <p:sldId id="406" r:id="rId60"/>
  </p:sldIdLst>
  <p:sldSz cx="9144000" cy="6858000" type="screen4x3"/>
  <p:notesSz cx="9051925" cy="7077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74" d="100"/>
          <a:sy n="74" d="100"/>
        </p:scale>
        <p:origin x="-10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17763" name="Rectangle 3"/>
          <p:cNvSpPr>
            <a:spLocks noGrp="1" noChangeArrowheads="1"/>
          </p:cNvSpPr>
          <p:nvPr>
            <p:ph type="dt" sz="quarter" idx="1"/>
          </p:nvPr>
        </p:nvSpPr>
        <p:spPr bwMode="auto">
          <a:xfrm>
            <a:off x="5127625"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17764" name="Rectangle 4"/>
          <p:cNvSpPr>
            <a:spLocks noGrp="1" noChangeArrowheads="1"/>
          </p:cNvSpPr>
          <p:nvPr>
            <p:ph type="ftr" sz="quarter" idx="2"/>
          </p:nvPr>
        </p:nvSpPr>
        <p:spPr bwMode="auto">
          <a:xfrm>
            <a:off x="0"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17765" name="Rectangle 5"/>
          <p:cNvSpPr>
            <a:spLocks noGrp="1" noChangeArrowheads="1"/>
          </p:cNvSpPr>
          <p:nvPr>
            <p:ph type="sldNum" sz="quarter" idx="3"/>
          </p:nvPr>
        </p:nvSpPr>
        <p:spPr bwMode="auto">
          <a:xfrm>
            <a:off x="5127625"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B4F107A0-B51E-48C8-A54A-6C04DEAB6106}" type="slidenum">
              <a:rPr lang="en-US"/>
              <a:pPr>
                <a:defRPr/>
              </a:pPr>
              <a:t>‹#›</a:t>
            </a:fld>
            <a:endParaRPr lang="en-US"/>
          </a:p>
        </p:txBody>
      </p:sp>
    </p:spTree>
    <p:extLst>
      <p:ext uri="{BB962C8B-B14F-4D97-AF65-F5344CB8AC3E}">
        <p14:creationId xmlns:p14="http://schemas.microsoft.com/office/powerpoint/2010/main" val="67788128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FDD35DA-FDFF-432E-8F96-9C95BC8AC738}"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6CA41D5-B667-4B0E-8749-D8CC6E69CE6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9388503-FE52-4E9D-B8B1-17D8393B4644}"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BFDD35DA-FDFF-432E-8F96-9C95BC8AC738}"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91A5C40-E1D4-4A39-AB3F-B60AF15851A2}"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662EC3C4-E32B-4455-8D98-E798EE65FA45}"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089FE05-8BC0-4773-844C-D4076554D37D}"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A7B0520-A0D5-4682-8FE0-02882B8996A2}"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96BD5ED-B583-442F-B9E3-C40A357DE73E}"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7357121-6305-44AE-89F0-1CC1446080F5}"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56CA096-4C89-4AE9-8CBD-0C15FB5E19F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91A5C40-E1D4-4A39-AB3F-B60AF15851A2}" type="slidenum">
              <a:rPr lang="en-US"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7E021BC-73EC-4B55-934B-5A5D1BA2056E}"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6CA41D5-B667-4B0E-8749-D8CC6E69CE6C}"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9388503-FE52-4E9D-B8B1-17D8393B4644}"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62EC3C4-E32B-4455-8D98-E798EE65FA45}"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089FE05-8BC0-4773-844C-D4076554D37D}"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A7B0520-A0D5-4682-8FE0-02882B8996A2}"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96BD5ED-B583-442F-B9E3-C40A357DE73E}"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7357121-6305-44AE-89F0-1CC1446080F5}"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56CA096-4C89-4AE9-8CBD-0C15FB5E19FC}"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7E021BC-73EC-4B55-934B-5A5D1BA2056E}"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809C492-1CF1-4ADD-859A-7D3D5478FFF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4809C492-1CF1-4ADD-859A-7D3D5478FFF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Mark 1.14-15</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Now after that John was put in prison, Jesus came into Galilee, preaching the gospel of the kingdom of God, </a:t>
            </a:r>
          </a:p>
          <a:p>
            <a:r>
              <a:rPr lang="en-US" i="1" dirty="0" smtClean="0">
                <a:latin typeface="Times New Roman" pitchFamily="18" charset="0"/>
                <a:cs typeface="Times New Roman" pitchFamily="18" charset="0"/>
              </a:rPr>
              <a:t>And saying, The time is fulfilled, and the kingdom of God is at hand: repent ye, and believe the gospel.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Mark 16.15-16</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And he said unto them, Go ye into all the world, and preach the gospel to every creature. </a:t>
            </a:r>
          </a:p>
          <a:p>
            <a:r>
              <a:rPr lang="en-US" i="1" dirty="0" smtClean="0">
                <a:latin typeface="Times New Roman" pitchFamily="18" charset="0"/>
                <a:cs typeface="Times New Roman" pitchFamily="18" charset="0"/>
              </a:rPr>
              <a:t>He that believeth and is baptized shall be saved;</a:t>
            </a:r>
            <a:r>
              <a:rPr lang="en-US" i="1" dirty="0" smtClean="0">
                <a:solidFill>
                  <a:srgbClr val="FFC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but he that believeth not shall be damned.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1.12-13</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But as many as received him, to them gave he power to become the sons of God, [even] to them that believe on his name: </a:t>
            </a:r>
          </a:p>
          <a:p>
            <a:r>
              <a:rPr lang="en-US" i="1" dirty="0" smtClean="0">
                <a:latin typeface="Times New Roman" pitchFamily="18" charset="0"/>
                <a:cs typeface="Times New Roman" pitchFamily="18" charset="0"/>
              </a:rPr>
              <a:t>Which were born, not of blood, nor of the will of the flesh, nor of the will of man, but of God.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3.1-7</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latin typeface="Times New Roman" pitchFamily="18" charset="0"/>
                <a:cs typeface="Times New Roman" pitchFamily="18" charset="0"/>
              </a:rPr>
              <a:t>There was a man of the Pharisees, named Nicodemus, a ruler of the Jews: </a:t>
            </a:r>
          </a:p>
          <a:p>
            <a:r>
              <a:rPr lang="en-US" i="1" dirty="0" smtClean="0">
                <a:latin typeface="Times New Roman" pitchFamily="18" charset="0"/>
                <a:cs typeface="Times New Roman" pitchFamily="18" charset="0"/>
              </a:rPr>
              <a:t>The same came to Jesus by night, and said unto him, Rabbi, we know that thou art a teacher come from God: for no man can do these miracles that thou doest, except God be with him. </a:t>
            </a:r>
          </a:p>
          <a:p>
            <a:r>
              <a:rPr lang="en-US" i="1" dirty="0" smtClean="0">
                <a:latin typeface="Times New Roman" pitchFamily="18" charset="0"/>
                <a:cs typeface="Times New Roman" pitchFamily="18" charset="0"/>
              </a:rPr>
              <a:t>Jesus answered and said unto him, Verily, verily, I say unto thee, Except a man be born again, he cannot see the kingdom of God. </a:t>
            </a:r>
          </a:p>
          <a:p>
            <a:r>
              <a:rPr lang="en-US" i="1" dirty="0" smtClean="0">
                <a:latin typeface="Times New Roman" pitchFamily="18" charset="0"/>
                <a:cs typeface="Times New Roman" pitchFamily="18" charset="0"/>
              </a:rPr>
              <a:t>Nicodemus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unto him, How can a man be born when he is old? can he enter the second time into his mother's womb, and be born? </a:t>
            </a:r>
          </a:p>
          <a:p>
            <a:r>
              <a:rPr lang="en-US" i="1" dirty="0" smtClean="0">
                <a:latin typeface="Times New Roman" pitchFamily="18" charset="0"/>
                <a:cs typeface="Times New Roman" pitchFamily="18" charset="0"/>
              </a:rPr>
              <a:t>Jesus answered, Verily, verily, I say unto thee, Except a man be born of water and [of] the Spirit, he cannot enter into the kingdom of God. </a:t>
            </a:r>
          </a:p>
          <a:p>
            <a:r>
              <a:rPr lang="en-US" i="1" dirty="0" smtClean="0">
                <a:latin typeface="Times New Roman" pitchFamily="18" charset="0"/>
                <a:cs typeface="Times New Roman" pitchFamily="18" charset="0"/>
              </a:rPr>
              <a:t>That which is born of the flesh is flesh; and that which is born of the Spirit is spirit. </a:t>
            </a:r>
          </a:p>
          <a:p>
            <a:r>
              <a:rPr lang="en-US" i="1" dirty="0" smtClean="0">
                <a:latin typeface="Times New Roman" pitchFamily="18" charset="0"/>
                <a:cs typeface="Times New Roman" pitchFamily="18" charset="0"/>
              </a:rPr>
              <a:t>Marvel not that I said unto thee, Ye must be born again.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3.16</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For God so loved the world, that he gave his only begotten Son, that whosoever believeth in him should not perish, but have everlasting life.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228600"/>
            <a:ext cx="7600950" cy="914400"/>
          </a:xfrm>
        </p:spPr>
        <p:txBody>
          <a:bodyPr/>
          <a:lstStyle/>
          <a:p>
            <a:pPr eaLnBrk="1" hangingPunct="1"/>
            <a:r>
              <a:rPr lang="en-US" i="1" smtClean="0">
                <a:latin typeface="Times New Roman" pitchFamily="18" charset="0"/>
                <a:cs typeface="Times New Roman" pitchFamily="18" charset="0"/>
              </a:rPr>
              <a:t>John 3.17-18</a:t>
            </a:r>
          </a:p>
        </p:txBody>
      </p:sp>
      <p:sp>
        <p:nvSpPr>
          <p:cNvPr id="11267" name="Rectangle 3"/>
          <p:cNvSpPr>
            <a:spLocks noGrp="1" noChangeArrowheads="1"/>
          </p:cNvSpPr>
          <p:nvPr>
            <p:ph idx="1"/>
          </p:nvPr>
        </p:nvSpPr>
        <p:spPr>
          <a:xfrm>
            <a:off x="609600" y="2057400"/>
            <a:ext cx="7924800" cy="3962400"/>
          </a:xfrm>
        </p:spPr>
        <p:txBody>
          <a:bodyPr/>
          <a:lstStyle/>
          <a:p>
            <a:pPr eaLnBrk="1" hangingPunct="1"/>
            <a:r>
              <a:rPr lang="en-US" i="1" dirty="0" smtClean="0">
                <a:latin typeface="Times New Roman" pitchFamily="18" charset="0"/>
                <a:cs typeface="Times New Roman" pitchFamily="18" charset="0"/>
              </a:rPr>
              <a:t>For God sent not his Son into the world to condemn the world; but that the world through him might be saved.</a:t>
            </a:r>
            <a:r>
              <a:rPr lang="en-US" i="1" dirty="0" smtClean="0">
                <a:solidFill>
                  <a:srgbClr val="FFC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a:t>
            </a:r>
          </a:p>
          <a:p>
            <a:pPr eaLnBrk="1" hangingPunct="1"/>
            <a:r>
              <a:rPr lang="en-US" i="1" dirty="0" smtClean="0">
                <a:latin typeface="Times New Roman" pitchFamily="18" charset="0"/>
                <a:cs typeface="Times New Roman" pitchFamily="18" charset="0"/>
              </a:rPr>
              <a:t>He that believeth on him is not condemned: but he that believeth not is condemned already, because he hath not believed in the name of the only begotten Son of God.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3.36</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He that believeth on the Son hath everlasting life: and he that believeth not the Son shall not see life; but the wrath of God </a:t>
            </a:r>
            <a:r>
              <a:rPr lang="en-US" i="1" dirty="0" err="1" smtClean="0">
                <a:latin typeface="Times New Roman" pitchFamily="18" charset="0"/>
                <a:cs typeface="Times New Roman" pitchFamily="18" charset="0"/>
              </a:rPr>
              <a:t>abideth</a:t>
            </a:r>
            <a:r>
              <a:rPr lang="en-US" i="1" dirty="0" smtClean="0">
                <a:latin typeface="Times New Roman" pitchFamily="18" charset="0"/>
                <a:cs typeface="Times New Roman" pitchFamily="18" charset="0"/>
              </a:rPr>
              <a:t> on him.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5.24</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Verily, verily, I say unto you, He that </a:t>
            </a:r>
            <a:r>
              <a:rPr lang="en-US" i="1" dirty="0" err="1" smtClean="0">
                <a:latin typeface="Times New Roman" pitchFamily="18" charset="0"/>
                <a:cs typeface="Times New Roman" pitchFamily="18" charset="0"/>
              </a:rPr>
              <a:t>heareth</a:t>
            </a:r>
            <a:r>
              <a:rPr lang="en-US" i="1" dirty="0" smtClean="0">
                <a:latin typeface="Times New Roman" pitchFamily="18" charset="0"/>
                <a:cs typeface="Times New Roman" pitchFamily="18" charset="0"/>
              </a:rPr>
              <a:t> my word, and believeth on him that sent me, hath everlasting life, and shall not come into condemnation; but is passed from death unto life.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6.40</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And this is the will of him that sent me, that every one which </a:t>
            </a:r>
            <a:r>
              <a:rPr lang="en-US" i="1" dirty="0" err="1" smtClean="0">
                <a:latin typeface="Times New Roman" pitchFamily="18" charset="0"/>
                <a:cs typeface="Times New Roman" pitchFamily="18" charset="0"/>
              </a:rPr>
              <a:t>seeth</a:t>
            </a:r>
            <a:r>
              <a:rPr lang="en-US" i="1" dirty="0" smtClean="0">
                <a:latin typeface="Times New Roman" pitchFamily="18" charset="0"/>
                <a:cs typeface="Times New Roman" pitchFamily="18" charset="0"/>
              </a:rPr>
              <a:t> the Son, and believeth on him, may have everlasting life: and I will raise him up at the last day.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11.25-26</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Jesus said unto her, I am the resurrection, and the life: he that believeth in me, though he were dead, yet shall he live: </a:t>
            </a:r>
          </a:p>
          <a:p>
            <a:r>
              <a:rPr lang="en-US" i="1" dirty="0" smtClean="0">
                <a:latin typeface="Times New Roman" pitchFamily="18" charset="0"/>
                <a:cs typeface="Times New Roman" pitchFamily="18" charset="0"/>
              </a:rPr>
              <a:t>And whosoever </a:t>
            </a:r>
            <a:r>
              <a:rPr lang="en-US" i="1" dirty="0" err="1" smtClean="0">
                <a:latin typeface="Times New Roman" pitchFamily="18" charset="0"/>
                <a:cs typeface="Times New Roman" pitchFamily="18" charset="0"/>
              </a:rPr>
              <a:t>liveth</a:t>
            </a:r>
            <a:r>
              <a:rPr lang="en-US" i="1" dirty="0" smtClean="0">
                <a:latin typeface="Times New Roman" pitchFamily="18" charset="0"/>
                <a:cs typeface="Times New Roman" pitchFamily="18" charset="0"/>
              </a:rPr>
              <a:t> and believeth in me shall never die. </a:t>
            </a:r>
            <a:r>
              <a:rPr lang="en-US" i="1" dirty="0" err="1" smtClean="0">
                <a:latin typeface="Times New Roman" pitchFamily="18" charset="0"/>
                <a:cs typeface="Times New Roman" pitchFamily="18" charset="0"/>
              </a:rPr>
              <a:t>Believest</a:t>
            </a:r>
            <a:r>
              <a:rPr lang="en-US" i="1" dirty="0" smtClean="0">
                <a:latin typeface="Times New Roman" pitchFamily="18" charset="0"/>
                <a:cs typeface="Times New Roman" pitchFamily="18" charset="0"/>
              </a:rPr>
              <a:t> thou this?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685800"/>
            <a:ext cx="8229600" cy="16764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743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20.31</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But these are written, that ye might believe that Jesus is the Christ, the Son of God; and that believing ye might have life through his name.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2.37</a:t>
            </a:r>
            <a:endParaRPr lang="en-US" dirty="0"/>
          </a:p>
        </p:txBody>
      </p:sp>
      <p:sp>
        <p:nvSpPr>
          <p:cNvPr id="3" name="Content Placeholder 2"/>
          <p:cNvSpPr>
            <a:spLocks noGrp="1"/>
          </p:cNvSpPr>
          <p:nvPr>
            <p:ph idx="1"/>
          </p:nvPr>
        </p:nvSpPr>
        <p:spPr>
          <a:xfrm>
            <a:off x="457200" y="1828800"/>
            <a:ext cx="8229600" cy="4297363"/>
          </a:xfrm>
        </p:spPr>
        <p:txBody>
          <a:bodyPr/>
          <a:lstStyle/>
          <a:p>
            <a:r>
              <a:rPr lang="en-US" i="1" dirty="0" smtClean="0">
                <a:latin typeface="Times New Roman" pitchFamily="18" charset="0"/>
                <a:cs typeface="Times New Roman" pitchFamily="18" charset="0"/>
              </a:rPr>
              <a:t>Now when they heard [this], they were pricked in their heart, and said unto Peter and to the rest of the apostles, Men [and] brethren, what shall we do? </a:t>
            </a:r>
          </a:p>
          <a:p>
            <a:r>
              <a:rPr lang="en-US" i="1" dirty="0" smtClean="0">
                <a:latin typeface="Times New Roman" pitchFamily="18" charset="0"/>
                <a:cs typeface="Times New Roman" pitchFamily="18" charset="0"/>
              </a:rPr>
              <a:t>Then Peter said unto them, Repent, and be baptized every one of you in the name of Jesus Christ for the remission of sins, and ye shall receive the gift of the Holy Ghost.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3.19</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Repent ye therefore, and be converted,</a:t>
            </a:r>
            <a:r>
              <a:rPr lang="en-US" i="1" dirty="0" smtClean="0">
                <a:solidFill>
                  <a:srgbClr val="7030A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that your sins may be blotted out, when the times of refreshing shall come from the presence of the Lord;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16.30-33</a:t>
            </a:r>
            <a:endParaRPr lang="en-US" dirty="0"/>
          </a:p>
        </p:txBody>
      </p:sp>
      <p:sp>
        <p:nvSpPr>
          <p:cNvPr id="3" name="Content Placeholder 2"/>
          <p:cNvSpPr>
            <a:spLocks noGrp="1"/>
          </p:cNvSpPr>
          <p:nvPr>
            <p:ph idx="1"/>
          </p:nvPr>
        </p:nvSpPr>
        <p:spPr/>
        <p:txBody>
          <a:bodyPr>
            <a:normAutofit fontScale="92500"/>
          </a:bodyPr>
          <a:lstStyle/>
          <a:p>
            <a:r>
              <a:rPr lang="en-US" i="1" dirty="0" smtClean="0">
                <a:latin typeface="Times New Roman" pitchFamily="18" charset="0"/>
                <a:cs typeface="Times New Roman" pitchFamily="18" charset="0"/>
              </a:rPr>
              <a:t>And brought them out, and said, Sirs, what must I do to be saved?</a:t>
            </a:r>
            <a:r>
              <a:rPr lang="en-US" i="1" dirty="0" smtClean="0">
                <a:solidFill>
                  <a:srgbClr val="FFC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a:t>
            </a:r>
          </a:p>
          <a:p>
            <a:r>
              <a:rPr lang="en-US" i="1" dirty="0" smtClean="0">
                <a:latin typeface="Times New Roman" pitchFamily="18" charset="0"/>
                <a:cs typeface="Times New Roman" pitchFamily="18" charset="0"/>
              </a:rPr>
              <a:t>And they said, Believe on the Lord Jesus Christ, and thou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be saved,</a:t>
            </a:r>
            <a:r>
              <a:rPr lang="en-US" i="1" dirty="0" smtClean="0">
                <a:solidFill>
                  <a:srgbClr val="FFC00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and thy house. </a:t>
            </a:r>
          </a:p>
          <a:p>
            <a:r>
              <a:rPr lang="en-US" i="1" dirty="0" smtClean="0">
                <a:latin typeface="Times New Roman" pitchFamily="18" charset="0"/>
                <a:cs typeface="Times New Roman" pitchFamily="18" charset="0"/>
              </a:rPr>
              <a:t>And they </a:t>
            </a:r>
            <a:r>
              <a:rPr lang="en-US" i="1" dirty="0" err="1" smtClean="0">
                <a:latin typeface="Times New Roman" pitchFamily="18" charset="0"/>
                <a:cs typeface="Times New Roman" pitchFamily="18" charset="0"/>
              </a:rPr>
              <a:t>spake</a:t>
            </a:r>
            <a:r>
              <a:rPr lang="en-US" i="1" dirty="0" smtClean="0">
                <a:latin typeface="Times New Roman" pitchFamily="18" charset="0"/>
                <a:cs typeface="Times New Roman" pitchFamily="18" charset="0"/>
              </a:rPr>
              <a:t> unto him the word of the Lord, and to all that were in his house. </a:t>
            </a:r>
          </a:p>
          <a:p>
            <a:r>
              <a:rPr lang="en-US" i="1" dirty="0" smtClean="0">
                <a:latin typeface="Times New Roman" pitchFamily="18" charset="0"/>
                <a:cs typeface="Times New Roman" pitchFamily="18" charset="0"/>
              </a:rPr>
              <a:t>And he took them the same hour of the night, and washed [their] stripes; and was baptized, he and all his, straightway.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1.16-17</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For I am not ashamed of the gospel of Christ: for it is the power of God unto salvation</a:t>
            </a:r>
            <a:r>
              <a:rPr lang="en-US" i="1" dirty="0" smtClean="0">
                <a:solidFill>
                  <a:srgbClr val="00206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to every one that believeth; to the Jew first, and also to the Greek. </a:t>
            </a:r>
          </a:p>
          <a:p>
            <a:r>
              <a:rPr lang="en-US" i="1" dirty="0" smtClean="0">
                <a:latin typeface="Times New Roman" pitchFamily="18" charset="0"/>
                <a:cs typeface="Times New Roman" pitchFamily="18" charset="0"/>
              </a:rPr>
              <a:t>For therein is the righteousness of God revealed from faith to faith: as it is written, The just shall live by faith.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3.23-26</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latin typeface="Times New Roman" pitchFamily="18" charset="0"/>
                <a:cs typeface="Times New Roman" pitchFamily="18" charset="0"/>
              </a:rPr>
              <a:t>For all have sinned, and come short of the glory of God; </a:t>
            </a:r>
          </a:p>
          <a:p>
            <a:r>
              <a:rPr lang="en-US" i="1" dirty="0" smtClean="0">
                <a:latin typeface="Times New Roman" pitchFamily="18" charset="0"/>
                <a:cs typeface="Times New Roman" pitchFamily="18" charset="0"/>
              </a:rPr>
              <a:t>Being justified freely by his grace through the redemption that is in Christ Jesus: </a:t>
            </a:r>
          </a:p>
          <a:p>
            <a:r>
              <a:rPr lang="en-US" i="1" dirty="0" smtClean="0">
                <a:latin typeface="Times New Roman" pitchFamily="18" charset="0"/>
                <a:cs typeface="Times New Roman" pitchFamily="18" charset="0"/>
              </a:rPr>
              <a:t>Whom God hath set forth [to be] a propitiation through faith in his blood, to declare his righteousness for the remission of sins that are past, through the forbearance of God; </a:t>
            </a:r>
          </a:p>
          <a:p>
            <a:r>
              <a:rPr lang="en-US" i="1" dirty="0" smtClean="0">
                <a:latin typeface="Times New Roman" pitchFamily="18" charset="0"/>
                <a:cs typeface="Times New Roman" pitchFamily="18" charset="0"/>
              </a:rPr>
              <a:t>To declare, [I say], at this time his righteousness: that he might be just, and the justifier of him which believeth in Jesus.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Ephesians 2.8-9</a:t>
            </a:r>
            <a:endParaRPr lang="en-US" dirty="0"/>
          </a:p>
        </p:txBody>
      </p:sp>
      <p:sp>
        <p:nvSpPr>
          <p:cNvPr id="3" name="Content Placeholder 2"/>
          <p:cNvSpPr>
            <a:spLocks noGrp="1"/>
          </p:cNvSpPr>
          <p:nvPr>
            <p:ph idx="1"/>
          </p:nvPr>
        </p:nvSpPr>
        <p:spPr>
          <a:xfrm>
            <a:off x="457200" y="2590800"/>
            <a:ext cx="8229600" cy="3535363"/>
          </a:xfrm>
        </p:spPr>
        <p:txBody>
          <a:bodyPr>
            <a:normAutofit lnSpcReduction="10000"/>
          </a:bodyPr>
          <a:lstStyle/>
          <a:p>
            <a:r>
              <a:rPr lang="en-US" i="1" dirty="0" smtClean="0">
                <a:latin typeface="Times New Roman" pitchFamily="18" charset="0"/>
                <a:cs typeface="Times New Roman" pitchFamily="18" charset="0"/>
              </a:rPr>
              <a:t>For by grace are ye saved</a:t>
            </a:r>
            <a:r>
              <a:rPr lang="en-US" i="1" dirty="0" smtClean="0">
                <a:solidFill>
                  <a:srgbClr val="FFC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through faith; and that not of yourselves: [it is] the gift of God: </a:t>
            </a:r>
          </a:p>
          <a:p>
            <a:r>
              <a:rPr lang="en-US" i="1" dirty="0" smtClean="0">
                <a:latin typeface="Times New Roman" pitchFamily="18" charset="0"/>
                <a:cs typeface="Times New Roman" pitchFamily="18" charset="0"/>
              </a:rPr>
              <a:t>Not of works, lest any man should boast. </a:t>
            </a:r>
          </a:p>
          <a:p>
            <a:r>
              <a:rPr lang="en-US" i="1" dirty="0" smtClean="0">
                <a:latin typeface="Times New Roman" pitchFamily="18" charset="0"/>
                <a:cs typeface="Times New Roman" pitchFamily="18" charset="0"/>
              </a:rPr>
              <a:t>For we are his workmanship, created in Christ Jesus unto good works, which God hath before ordained that we should walk in them.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John 3.7-9</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i="1" dirty="0" smtClean="0">
                <a:latin typeface="Times New Roman" pitchFamily="18" charset="0"/>
                <a:cs typeface="Times New Roman" pitchFamily="18" charset="0"/>
              </a:rPr>
              <a:t>Little children, let no man deceive you: he that doeth righteousness is righteous, even as he is righteous. </a:t>
            </a:r>
          </a:p>
          <a:p>
            <a:r>
              <a:rPr lang="en-US" i="1" dirty="0" smtClean="0">
                <a:latin typeface="Times New Roman" pitchFamily="18" charset="0"/>
                <a:cs typeface="Times New Roman" pitchFamily="18" charset="0"/>
              </a:rPr>
              <a:t>He that </a:t>
            </a:r>
            <a:r>
              <a:rPr lang="en-US" i="1" dirty="0" err="1" smtClean="0">
                <a:latin typeface="Times New Roman" pitchFamily="18" charset="0"/>
                <a:cs typeface="Times New Roman" pitchFamily="18" charset="0"/>
              </a:rPr>
              <a:t>committeth</a:t>
            </a:r>
            <a:r>
              <a:rPr lang="en-US" i="1" dirty="0" smtClean="0">
                <a:latin typeface="Times New Roman" pitchFamily="18" charset="0"/>
                <a:cs typeface="Times New Roman" pitchFamily="18" charset="0"/>
              </a:rPr>
              <a:t> sin is of the devil; for the devil </a:t>
            </a:r>
            <a:r>
              <a:rPr lang="en-US" i="1" dirty="0" err="1" smtClean="0">
                <a:latin typeface="Times New Roman" pitchFamily="18" charset="0"/>
                <a:cs typeface="Times New Roman" pitchFamily="18" charset="0"/>
              </a:rPr>
              <a:t>sinneth</a:t>
            </a:r>
            <a:r>
              <a:rPr lang="en-US" i="1" dirty="0" smtClean="0">
                <a:latin typeface="Times New Roman" pitchFamily="18" charset="0"/>
                <a:cs typeface="Times New Roman" pitchFamily="18" charset="0"/>
              </a:rPr>
              <a:t> from the beginning. For this purpose the Son of God was manifested, that he might destroy the works of the devil. </a:t>
            </a:r>
          </a:p>
          <a:p>
            <a:r>
              <a:rPr lang="en-US" i="1" dirty="0" smtClean="0">
                <a:latin typeface="Times New Roman" pitchFamily="18" charset="0"/>
                <a:cs typeface="Times New Roman" pitchFamily="18" charset="0"/>
              </a:rPr>
              <a:t>Whosoever is born of God doth not commit sin; for his seed </a:t>
            </a:r>
            <a:r>
              <a:rPr lang="en-US" i="1" dirty="0" err="1" smtClean="0">
                <a:latin typeface="Times New Roman" pitchFamily="18" charset="0"/>
                <a:cs typeface="Times New Roman" pitchFamily="18" charset="0"/>
              </a:rPr>
              <a:t>remaineth</a:t>
            </a:r>
            <a:r>
              <a:rPr lang="en-US" i="1" dirty="0" smtClean="0">
                <a:latin typeface="Times New Roman" pitchFamily="18" charset="0"/>
                <a:cs typeface="Times New Roman" pitchFamily="18" charset="0"/>
              </a:rPr>
              <a:t> in him: and he cannot sin, because he is born of God.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6.1-6</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100" i="1" dirty="0" smtClean="0">
                <a:latin typeface="Times New Roman" pitchFamily="18" charset="0"/>
                <a:cs typeface="Times New Roman" pitchFamily="18" charset="0"/>
              </a:rPr>
              <a:t>What shall we say then? Shall we continue in sin, that grace may abound? </a:t>
            </a:r>
          </a:p>
          <a:p>
            <a:r>
              <a:rPr lang="en-US" sz="2100" i="1" dirty="0" smtClean="0">
                <a:latin typeface="Times New Roman" pitchFamily="18" charset="0"/>
                <a:cs typeface="Times New Roman" pitchFamily="18" charset="0"/>
              </a:rPr>
              <a:t>God forbid. How shall we, that are dead to sin, live any longer therein? </a:t>
            </a:r>
          </a:p>
          <a:p>
            <a:r>
              <a:rPr lang="en-US" sz="2100" i="1" dirty="0" smtClean="0">
                <a:latin typeface="Times New Roman" pitchFamily="18" charset="0"/>
                <a:cs typeface="Times New Roman" pitchFamily="18" charset="0"/>
              </a:rPr>
              <a:t>Know ye not, that so many of us as were baptized into Jesus Christ were baptized into his death? </a:t>
            </a:r>
          </a:p>
          <a:p>
            <a:r>
              <a:rPr lang="en-US" sz="2100" i="1" dirty="0" smtClean="0">
                <a:latin typeface="Times New Roman" pitchFamily="18" charset="0"/>
                <a:cs typeface="Times New Roman" pitchFamily="18" charset="0"/>
              </a:rPr>
              <a:t>Therefore we are buried with him by baptism into death: that like as Christ was raised up from the dead by the glory of the Father, even so we also should walk in newness of life. </a:t>
            </a:r>
          </a:p>
          <a:p>
            <a:r>
              <a:rPr lang="en-US" sz="2100" i="1" dirty="0" smtClean="0">
                <a:latin typeface="Times New Roman" pitchFamily="18" charset="0"/>
                <a:cs typeface="Times New Roman" pitchFamily="18" charset="0"/>
              </a:rPr>
              <a:t>For if we have been planted together in the likeness of his death, we shall be also [in the likeness] of [his] resurrection: </a:t>
            </a:r>
          </a:p>
          <a:p>
            <a:r>
              <a:rPr lang="en-US" sz="2100" i="1" dirty="0" smtClean="0">
                <a:latin typeface="Times New Roman" pitchFamily="18" charset="0"/>
                <a:cs typeface="Times New Roman" pitchFamily="18" charset="0"/>
              </a:rPr>
              <a:t>Knowing this, that our old man is crucified with [him], that the body of sin might be destroyed, that henceforth we should not serve sin.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Titus 3.4-7</a:t>
            </a:r>
            <a:endParaRPr lang="en-US" dirty="0"/>
          </a:p>
        </p:txBody>
      </p:sp>
      <p:sp>
        <p:nvSpPr>
          <p:cNvPr id="3" name="Content Placeholder 2"/>
          <p:cNvSpPr>
            <a:spLocks noGrp="1"/>
          </p:cNvSpPr>
          <p:nvPr>
            <p:ph idx="1"/>
          </p:nvPr>
        </p:nvSpPr>
        <p:spPr/>
        <p:txBody>
          <a:bodyPr>
            <a:normAutofit fontScale="92500" lnSpcReduction="10000"/>
          </a:bodyPr>
          <a:lstStyle/>
          <a:p>
            <a:r>
              <a:rPr lang="en-US" i="1" dirty="0" smtClean="0">
                <a:latin typeface="Times New Roman" pitchFamily="18" charset="0"/>
                <a:cs typeface="Times New Roman" pitchFamily="18" charset="0"/>
              </a:rPr>
              <a:t>But after that the kindness and love of God our </a:t>
            </a:r>
            <a:r>
              <a:rPr lang="en-US" i="1" dirty="0" err="1" smtClean="0">
                <a:latin typeface="Times New Roman" pitchFamily="18" charset="0"/>
                <a:cs typeface="Times New Roman" pitchFamily="18" charset="0"/>
              </a:rPr>
              <a:t>Saviour</a:t>
            </a:r>
            <a:r>
              <a:rPr lang="en-US" i="1" dirty="0" smtClean="0">
                <a:latin typeface="Times New Roman" pitchFamily="18" charset="0"/>
                <a:cs typeface="Times New Roman" pitchFamily="18" charset="0"/>
              </a:rPr>
              <a:t> toward man appeared, </a:t>
            </a:r>
          </a:p>
          <a:p>
            <a:r>
              <a:rPr lang="en-US" i="1" dirty="0" smtClean="0">
                <a:latin typeface="Times New Roman" pitchFamily="18" charset="0"/>
                <a:cs typeface="Times New Roman" pitchFamily="18" charset="0"/>
              </a:rPr>
              <a:t>Not by works of righteousness which we have done, but according to his mercy he saved</a:t>
            </a:r>
            <a:r>
              <a:rPr lang="en-US" i="1" dirty="0" smtClean="0">
                <a:solidFill>
                  <a:srgbClr val="FFC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us, by the washing of regeneration, and renewing of the Holy Ghost; </a:t>
            </a:r>
          </a:p>
          <a:p>
            <a:r>
              <a:rPr lang="en-US" i="1" dirty="0" smtClean="0">
                <a:latin typeface="Times New Roman" pitchFamily="18" charset="0"/>
                <a:cs typeface="Times New Roman" pitchFamily="18" charset="0"/>
              </a:rPr>
              <a:t>Which he shed on us abundantly through Jesus Christ our </a:t>
            </a:r>
            <a:r>
              <a:rPr lang="en-US" i="1" dirty="0" err="1" smtClean="0">
                <a:latin typeface="Times New Roman" pitchFamily="18" charset="0"/>
                <a:cs typeface="Times New Roman" pitchFamily="18" charset="0"/>
              </a:rPr>
              <a:t>Saviour</a:t>
            </a:r>
            <a:r>
              <a:rPr lang="en-US" i="1" dirty="0" smtClean="0">
                <a:latin typeface="Times New Roman" pitchFamily="18" charset="0"/>
                <a:cs typeface="Times New Roman" pitchFamily="18" charset="0"/>
              </a:rPr>
              <a:t>; </a:t>
            </a:r>
          </a:p>
          <a:p>
            <a:r>
              <a:rPr lang="en-US" i="1" dirty="0" smtClean="0">
                <a:latin typeface="Times New Roman" pitchFamily="18" charset="0"/>
                <a:cs typeface="Times New Roman" pitchFamily="18" charset="0"/>
              </a:rPr>
              <a:t>That being justified by his grace, we should be made heirs according to the hope of eternal life.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10.24-27</a:t>
            </a:r>
            <a:endParaRPr lang="en-US" dirty="0"/>
          </a:p>
        </p:txBody>
      </p:sp>
      <p:sp>
        <p:nvSpPr>
          <p:cNvPr id="3" name="Content Placeholder 2"/>
          <p:cNvSpPr>
            <a:spLocks noGrp="1"/>
          </p:cNvSpPr>
          <p:nvPr>
            <p:ph idx="1"/>
          </p:nvPr>
        </p:nvSpPr>
        <p:spPr>
          <a:xfrm>
            <a:off x="457200" y="1752600"/>
            <a:ext cx="8229600" cy="4373563"/>
          </a:xfrm>
        </p:spPr>
        <p:txBody>
          <a:bodyPr>
            <a:normAutofit fontScale="85000" lnSpcReduction="10000"/>
          </a:bodyPr>
          <a:lstStyle/>
          <a:p>
            <a:r>
              <a:rPr lang="en-US" i="1" dirty="0" smtClean="0">
                <a:latin typeface="Times New Roman" pitchFamily="18" charset="0"/>
                <a:cs typeface="Times New Roman" pitchFamily="18" charset="0"/>
              </a:rPr>
              <a:t>And let us consider one another to provoke unto love and to good works: </a:t>
            </a:r>
          </a:p>
          <a:p>
            <a:r>
              <a:rPr lang="en-US" i="1" dirty="0" smtClean="0">
                <a:latin typeface="Times New Roman" pitchFamily="18" charset="0"/>
                <a:cs typeface="Times New Roman" pitchFamily="18" charset="0"/>
              </a:rPr>
              <a:t>Not forsaking the assembling of ourselves together, as the manner of some [is]; but exhorting [one another]: and so much the more, as ye see the day approaching. </a:t>
            </a:r>
          </a:p>
          <a:p>
            <a:r>
              <a:rPr lang="en-US" i="1" dirty="0" smtClean="0">
                <a:latin typeface="Times New Roman" pitchFamily="18" charset="0"/>
                <a:cs typeface="Times New Roman" pitchFamily="18" charset="0"/>
              </a:rPr>
              <a:t>For if we sin </a:t>
            </a:r>
            <a:r>
              <a:rPr lang="en-US" i="1" dirty="0" err="1" smtClean="0">
                <a:latin typeface="Times New Roman" pitchFamily="18" charset="0"/>
                <a:cs typeface="Times New Roman" pitchFamily="18" charset="0"/>
              </a:rPr>
              <a:t>wilfully</a:t>
            </a:r>
            <a:r>
              <a:rPr lang="en-US" i="1" dirty="0" smtClean="0">
                <a:latin typeface="Times New Roman" pitchFamily="18" charset="0"/>
                <a:cs typeface="Times New Roman" pitchFamily="18" charset="0"/>
              </a:rPr>
              <a:t> after that we have received the knowledge of the truth, there </a:t>
            </a:r>
            <a:r>
              <a:rPr lang="en-US" i="1" dirty="0" err="1" smtClean="0">
                <a:latin typeface="Times New Roman" pitchFamily="18" charset="0"/>
                <a:cs typeface="Times New Roman" pitchFamily="18" charset="0"/>
              </a:rPr>
              <a:t>remaineth</a:t>
            </a:r>
            <a:r>
              <a:rPr lang="en-US" i="1" dirty="0" smtClean="0">
                <a:latin typeface="Times New Roman" pitchFamily="18" charset="0"/>
                <a:cs typeface="Times New Roman" pitchFamily="18" charset="0"/>
              </a:rPr>
              <a:t> no more sacrifice for sins, </a:t>
            </a:r>
          </a:p>
          <a:p>
            <a:r>
              <a:rPr lang="en-US" i="1" dirty="0" smtClean="0">
                <a:latin typeface="Times New Roman" pitchFamily="18" charset="0"/>
                <a:cs typeface="Times New Roman" pitchFamily="18" charset="0"/>
              </a:rPr>
              <a:t>But a certain fearful looking for of judgment and fiery indignation, which shall devour the adversaries.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10.28-33</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latin typeface="Times New Roman" pitchFamily="18" charset="0"/>
                <a:cs typeface="Times New Roman" pitchFamily="18" charset="0"/>
              </a:rPr>
              <a:t>He that despised Moses' law died without mercy under two or three witnesses: </a:t>
            </a:r>
          </a:p>
          <a:p>
            <a:r>
              <a:rPr lang="en-US" i="1" dirty="0" smtClean="0">
                <a:latin typeface="Times New Roman" pitchFamily="18" charset="0"/>
                <a:cs typeface="Times New Roman" pitchFamily="18" charset="0"/>
              </a:rPr>
              <a:t>Of how much sorer punishment, suppose ye, shall he be thought worthy, who hath trodden under foot the Son of God, and hath counted the blood of the covenant, wherewith he was sanctified, an unholy thing, and hath done despite unto the Spirit of grace? </a:t>
            </a:r>
          </a:p>
          <a:p>
            <a:r>
              <a:rPr lang="en-US" i="1" dirty="0" smtClean="0">
                <a:latin typeface="Times New Roman" pitchFamily="18" charset="0"/>
                <a:cs typeface="Times New Roman" pitchFamily="18" charset="0"/>
              </a:rPr>
              <a:t>For we know him that hath said, Vengeance [</a:t>
            </a:r>
            <a:r>
              <a:rPr lang="en-US" i="1" dirty="0" err="1" smtClean="0">
                <a:latin typeface="Times New Roman" pitchFamily="18" charset="0"/>
                <a:cs typeface="Times New Roman" pitchFamily="18" charset="0"/>
              </a:rPr>
              <a:t>belongeth</a:t>
            </a:r>
            <a:r>
              <a:rPr lang="en-US" i="1" dirty="0" smtClean="0">
                <a:latin typeface="Times New Roman" pitchFamily="18" charset="0"/>
                <a:cs typeface="Times New Roman" pitchFamily="18" charset="0"/>
              </a:rPr>
              <a:t>] unto me, I will recompense,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the Lord. And again, The Lord shall judge his people. </a:t>
            </a:r>
          </a:p>
          <a:p>
            <a:r>
              <a:rPr lang="en-US" i="1" dirty="0" smtClean="0">
                <a:latin typeface="Times New Roman" pitchFamily="18" charset="0"/>
                <a:cs typeface="Times New Roman" pitchFamily="18" charset="0"/>
              </a:rPr>
              <a:t>[It is] a fearful thing to fall into the hands of the living God. </a:t>
            </a:r>
          </a:p>
          <a:p>
            <a:r>
              <a:rPr lang="en-US" i="1" dirty="0" smtClean="0">
                <a:latin typeface="Times New Roman" pitchFamily="18" charset="0"/>
                <a:cs typeface="Times New Roman" pitchFamily="18" charset="0"/>
              </a:rPr>
              <a:t>But call to remembrance the former days, in which, after ye were illuminated, ye endured a great fight of afflictions; </a:t>
            </a:r>
          </a:p>
          <a:p>
            <a:r>
              <a:rPr lang="en-US" i="1" dirty="0" smtClean="0">
                <a:latin typeface="Times New Roman" pitchFamily="18" charset="0"/>
                <a:cs typeface="Times New Roman" pitchFamily="18" charset="0"/>
              </a:rPr>
              <a:t>Partly, whilst ye were made a </a:t>
            </a:r>
            <a:r>
              <a:rPr lang="en-US" i="1" dirty="0" err="1" smtClean="0">
                <a:latin typeface="Times New Roman" pitchFamily="18" charset="0"/>
                <a:cs typeface="Times New Roman" pitchFamily="18" charset="0"/>
              </a:rPr>
              <a:t>gazingstock</a:t>
            </a:r>
            <a:r>
              <a:rPr lang="en-US" i="1" dirty="0" smtClean="0">
                <a:latin typeface="Times New Roman" pitchFamily="18" charset="0"/>
                <a:cs typeface="Times New Roman" pitchFamily="18" charset="0"/>
              </a:rPr>
              <a:t> both by reproaches and afflictions; and partly, whilst ye became companions of them that were so used.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11.24-26</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i="1" dirty="0" smtClean="0">
                <a:latin typeface="Times New Roman" pitchFamily="18" charset="0"/>
                <a:cs typeface="Times New Roman" pitchFamily="18" charset="0"/>
              </a:rPr>
              <a:t>By faith Moses, when he was come to years, refused to be called the son of Pharaoh's daughter; </a:t>
            </a:r>
          </a:p>
          <a:p>
            <a:r>
              <a:rPr lang="en-US" i="1" dirty="0" smtClean="0">
                <a:latin typeface="Times New Roman" pitchFamily="18" charset="0"/>
                <a:cs typeface="Times New Roman" pitchFamily="18" charset="0"/>
              </a:rPr>
              <a:t>Choosing rather to suffer affliction with the people of God, than to enjoy the pleasures of sin for a season; </a:t>
            </a:r>
          </a:p>
          <a:p>
            <a:r>
              <a:rPr lang="en-US" i="1" dirty="0" smtClean="0">
                <a:latin typeface="Times New Roman" pitchFamily="18" charset="0"/>
                <a:cs typeface="Times New Roman" pitchFamily="18" charset="0"/>
              </a:rPr>
              <a:t>Esteeming the reproach of Christ greater riches than the treasures in Egypt: for he had respect unto the </a:t>
            </a:r>
            <a:r>
              <a:rPr lang="en-US" i="1" dirty="0" err="1" smtClean="0">
                <a:latin typeface="Times New Roman" pitchFamily="18" charset="0"/>
                <a:cs typeface="Times New Roman" pitchFamily="18" charset="0"/>
              </a:rPr>
              <a:t>recompence</a:t>
            </a:r>
            <a:r>
              <a:rPr lang="en-US" i="1" dirty="0" smtClean="0">
                <a:latin typeface="Times New Roman" pitchFamily="18" charset="0"/>
                <a:cs typeface="Times New Roman" pitchFamily="18" charset="0"/>
              </a:rPr>
              <a:t> of the reward. </a:t>
            </a:r>
            <a:endParaRPr lang="en-US" i="1"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12.1-2</a:t>
            </a:r>
            <a:endParaRPr lang="en-US" dirty="0"/>
          </a:p>
        </p:txBody>
      </p:sp>
      <p:sp>
        <p:nvSpPr>
          <p:cNvPr id="3" name="Content Placeholder 2"/>
          <p:cNvSpPr>
            <a:spLocks noGrp="1"/>
          </p:cNvSpPr>
          <p:nvPr>
            <p:ph idx="1"/>
          </p:nvPr>
        </p:nvSpPr>
        <p:spPr/>
        <p:txBody>
          <a:bodyPr>
            <a:normAutofit fontScale="92500"/>
          </a:bodyPr>
          <a:lstStyle/>
          <a:p>
            <a:r>
              <a:rPr lang="en-US" i="1" dirty="0" smtClean="0">
                <a:latin typeface="Times New Roman" pitchFamily="18" charset="0"/>
                <a:cs typeface="Times New Roman" pitchFamily="18" charset="0"/>
              </a:rPr>
              <a:t>Wherefore seeing we also are compassed about with so great a cloud of witnesses, let us lay aside every weight, and the sin which doth so easily beset [us], and let us run with patience the race that is set before us, </a:t>
            </a:r>
          </a:p>
          <a:p>
            <a:r>
              <a:rPr lang="en-US" i="1" dirty="0" smtClean="0">
                <a:latin typeface="Times New Roman" pitchFamily="18" charset="0"/>
                <a:cs typeface="Times New Roman" pitchFamily="18" charset="0"/>
              </a:rPr>
              <a:t>Looking unto Jesus the author and finisher of [our] faith; who for the joy that was set before him endured the cross, despising the shame, and is set down at the right hand of the throne of God.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John 3.7-9</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i="1" dirty="0" smtClean="0">
                <a:latin typeface="Times New Roman" pitchFamily="18" charset="0"/>
                <a:cs typeface="Times New Roman" pitchFamily="18" charset="0"/>
              </a:rPr>
              <a:t>Little children, let no man deceive you: he that doeth righteousness is righteous, even as he is righteous. </a:t>
            </a:r>
          </a:p>
          <a:p>
            <a:r>
              <a:rPr lang="en-US" i="1" dirty="0" smtClean="0">
                <a:latin typeface="Times New Roman" pitchFamily="18" charset="0"/>
                <a:cs typeface="Times New Roman" pitchFamily="18" charset="0"/>
              </a:rPr>
              <a:t>He that </a:t>
            </a:r>
            <a:r>
              <a:rPr lang="en-US" i="1" dirty="0" err="1" smtClean="0">
                <a:latin typeface="Times New Roman" pitchFamily="18" charset="0"/>
                <a:cs typeface="Times New Roman" pitchFamily="18" charset="0"/>
              </a:rPr>
              <a:t>committeth</a:t>
            </a:r>
            <a:r>
              <a:rPr lang="en-US" i="1" dirty="0" smtClean="0">
                <a:latin typeface="Times New Roman" pitchFamily="18" charset="0"/>
                <a:cs typeface="Times New Roman" pitchFamily="18" charset="0"/>
              </a:rPr>
              <a:t> sin is of the devil; for the devil </a:t>
            </a:r>
            <a:r>
              <a:rPr lang="en-US" i="1" dirty="0" err="1" smtClean="0">
                <a:latin typeface="Times New Roman" pitchFamily="18" charset="0"/>
                <a:cs typeface="Times New Roman" pitchFamily="18" charset="0"/>
              </a:rPr>
              <a:t>sinneth</a:t>
            </a:r>
            <a:r>
              <a:rPr lang="en-US" i="1" dirty="0" smtClean="0">
                <a:latin typeface="Times New Roman" pitchFamily="18" charset="0"/>
                <a:cs typeface="Times New Roman" pitchFamily="18" charset="0"/>
              </a:rPr>
              <a:t> from the beginning. For this purpose the Son of God was manifested, that he might destroy the works of the devil. </a:t>
            </a:r>
          </a:p>
          <a:p>
            <a:r>
              <a:rPr lang="en-US" i="1" dirty="0" smtClean="0">
                <a:latin typeface="Times New Roman" pitchFamily="18" charset="0"/>
                <a:cs typeface="Times New Roman" pitchFamily="18" charset="0"/>
              </a:rPr>
              <a:t>Whosoever is born of God doth not commit sin; for his seed </a:t>
            </a:r>
            <a:r>
              <a:rPr lang="en-US" i="1" dirty="0" err="1" smtClean="0">
                <a:latin typeface="Times New Roman" pitchFamily="18" charset="0"/>
                <a:cs typeface="Times New Roman" pitchFamily="18" charset="0"/>
              </a:rPr>
              <a:t>remaineth</a:t>
            </a:r>
            <a:r>
              <a:rPr lang="en-US" i="1" dirty="0" smtClean="0">
                <a:latin typeface="Times New Roman" pitchFamily="18" charset="0"/>
                <a:cs typeface="Times New Roman" pitchFamily="18" charset="0"/>
              </a:rPr>
              <a:t> in him: and he cannot sin, because he is born of God.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John 3.10-11</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In this the children of God are manifest, and the children of the devil: whosoever doeth not righteousness is not of God, neither he that </a:t>
            </a:r>
            <a:r>
              <a:rPr lang="en-US" i="1" dirty="0" err="1" smtClean="0">
                <a:latin typeface="Times New Roman" pitchFamily="18" charset="0"/>
                <a:cs typeface="Times New Roman" pitchFamily="18" charset="0"/>
              </a:rPr>
              <a:t>loveth</a:t>
            </a:r>
            <a:r>
              <a:rPr lang="en-US" i="1" dirty="0" smtClean="0">
                <a:latin typeface="Times New Roman" pitchFamily="18" charset="0"/>
                <a:cs typeface="Times New Roman" pitchFamily="18" charset="0"/>
              </a:rPr>
              <a:t> not his brother. </a:t>
            </a:r>
          </a:p>
          <a:p>
            <a:r>
              <a:rPr lang="en-US" i="1" dirty="0" smtClean="0">
                <a:latin typeface="Times New Roman" pitchFamily="18" charset="0"/>
                <a:cs typeface="Times New Roman" pitchFamily="18" charset="0"/>
              </a:rPr>
              <a:t>For this is the message that ye heard from the beginning, that we should love one another.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6147" name="Rectangle 3"/>
          <p:cNvSpPr>
            <a:spLocks noGrp="1" noChangeArrowheads="1"/>
          </p:cNvSpPr>
          <p:nvPr>
            <p:ph idx="1"/>
          </p:nvPr>
        </p:nvSpPr>
        <p:spPr>
          <a:xfrm>
            <a:off x="609600" y="2419350"/>
            <a:ext cx="7924800" cy="3600450"/>
          </a:xfrm>
        </p:spPr>
        <p:txBody>
          <a:bodyPr/>
          <a:lstStyle/>
          <a:p>
            <a:pPr eaLnBrk="1" hangingPunct="1">
              <a:lnSpc>
                <a:spcPct val="90000"/>
              </a:lnSpc>
            </a:pPr>
            <a:r>
              <a:rPr lang="en-US" sz="2800" i="1" smtClean="0">
                <a:latin typeface="Times New Roman" pitchFamily="18" charset="0"/>
                <a:cs typeface="Times New Roman" pitchFamily="18" charset="0"/>
              </a:rPr>
              <a:t>Luke 13.3, 5</a:t>
            </a:r>
          </a:p>
          <a:p>
            <a:pPr eaLnBrk="1" hangingPunct="1">
              <a:lnSpc>
                <a:spcPct val="90000"/>
              </a:lnSpc>
            </a:pPr>
            <a:r>
              <a:rPr lang="en-US" sz="2800" i="1" smtClean="0">
                <a:latin typeface="Times New Roman" pitchFamily="18" charset="0"/>
                <a:cs typeface="Times New Roman" pitchFamily="18" charset="0"/>
              </a:rPr>
              <a:t>John 3.16</a:t>
            </a:r>
          </a:p>
          <a:p>
            <a:pPr eaLnBrk="1" hangingPunct="1">
              <a:lnSpc>
                <a:spcPct val="90000"/>
              </a:lnSpc>
            </a:pPr>
            <a:r>
              <a:rPr lang="en-US" sz="2800" i="1" smtClean="0">
                <a:latin typeface="Times New Roman" pitchFamily="18" charset="0"/>
                <a:cs typeface="Times New Roman" pitchFamily="18" charset="0"/>
              </a:rPr>
              <a:t>Romans 10.8ff</a:t>
            </a:r>
          </a:p>
          <a:p>
            <a:pPr eaLnBrk="1" hangingPunct="1">
              <a:lnSpc>
                <a:spcPct val="90000"/>
              </a:lnSpc>
            </a:pPr>
            <a:r>
              <a:rPr lang="en-US" sz="2800" i="1" smtClean="0">
                <a:latin typeface="Times New Roman" pitchFamily="18" charset="0"/>
                <a:cs typeface="Times New Roman" pitchFamily="18" charset="0"/>
              </a:rPr>
              <a:t>Continuing to walk – a way of life</a:t>
            </a:r>
          </a:p>
          <a:p>
            <a:pPr eaLnBrk="1" hangingPunct="1">
              <a:lnSpc>
                <a:spcPct val="90000"/>
              </a:lnSpc>
            </a:pPr>
            <a:r>
              <a:rPr lang="en-US" sz="2800" i="1" smtClean="0">
                <a:latin typeface="Times New Roman" pitchFamily="18" charset="0"/>
                <a:cs typeface="Times New Roman" pitchFamily="18" charset="0"/>
              </a:rPr>
              <a:t>Going form glory to glory</a:t>
            </a:r>
          </a:p>
          <a:p>
            <a:pPr eaLnBrk="1" hangingPunct="1">
              <a:lnSpc>
                <a:spcPct val="90000"/>
              </a:lnSpc>
            </a:pPr>
            <a:r>
              <a:rPr lang="en-US" sz="2800" i="1" smtClean="0">
                <a:latin typeface="Times New Roman" pitchFamily="18" charset="0"/>
                <a:cs typeface="Times New Roman" pitchFamily="18" charset="0"/>
              </a:rPr>
              <a:t>Salvation for all eternity, beginning right now and walking on to glory, to be with the Lamb of God who takes away the sin of the world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Jesus is the only way</a:t>
            </a:r>
          </a:p>
        </p:txBody>
      </p:sp>
      <p:sp>
        <p:nvSpPr>
          <p:cNvPr id="8195" name="Rectangle 3"/>
          <p:cNvSpPr>
            <a:spLocks noGrp="1" noChangeArrowheads="1"/>
          </p:cNvSpPr>
          <p:nvPr>
            <p:ph idx="1"/>
          </p:nvPr>
        </p:nvSpPr>
        <p:spPr/>
        <p:txBody>
          <a:bodyPr/>
          <a:lstStyle/>
          <a:p>
            <a:pPr eaLnBrk="1" hangingPunct="1"/>
            <a:r>
              <a:rPr lang="en-US" i="1" smtClean="0">
                <a:latin typeface="Times New Roman" pitchFamily="18" charset="0"/>
                <a:cs typeface="Times New Roman" pitchFamily="18" charset="0"/>
              </a:rPr>
              <a:t>One must come to the knowledge that Jesus Christ came to give His life a ransom for many.  </a:t>
            </a:r>
          </a:p>
          <a:p>
            <a:pPr eaLnBrk="1" hangingPunct="1"/>
            <a:r>
              <a:rPr lang="en-US" i="1" smtClean="0">
                <a:latin typeface="Times New Roman" pitchFamily="18" charset="0"/>
                <a:cs typeface="Times New Roman" pitchFamily="18" charset="0"/>
              </a:rPr>
              <a:t>He came that we might have everlasting life – now and forevermore.</a:t>
            </a:r>
          </a:p>
          <a:p>
            <a:pPr eaLnBrk="1" hangingPunct="1"/>
            <a:r>
              <a:rPr lang="en-US" i="1" smtClean="0">
                <a:latin typeface="Times New Roman" pitchFamily="18" charset="0"/>
                <a:cs typeface="Times New Roman" pitchFamily="18" charset="0"/>
              </a:rPr>
              <a:t>He died on the Cross of Calvary because we are sinners and stand condemned – but for the Grace of God in Christ Jesus.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i="1" dirty="0" smtClean="0">
                <a:latin typeface="Times New Roman" pitchFamily="18" charset="0"/>
                <a:cs typeface="Times New Roman" pitchFamily="18" charset="0"/>
              </a:rPr>
              <a:t>Acts 4.12</a:t>
            </a:r>
            <a:endParaRPr lang="en-US" dirty="0" smtClean="0"/>
          </a:p>
        </p:txBody>
      </p:sp>
      <p:sp>
        <p:nvSpPr>
          <p:cNvPr id="12291" name="Rectangle 3"/>
          <p:cNvSpPr>
            <a:spLocks noGrp="1" noChangeArrowheads="1"/>
          </p:cNvSpPr>
          <p:nvPr>
            <p:ph idx="1"/>
          </p:nvPr>
        </p:nvSpPr>
        <p:spPr>
          <a:xfrm>
            <a:off x="609600" y="2438400"/>
            <a:ext cx="7924800" cy="3581400"/>
          </a:xfrm>
        </p:spPr>
        <p:txBody>
          <a:bodyPr/>
          <a:lstStyle/>
          <a:p>
            <a:pPr algn="ctr" eaLnBrk="1" hangingPunct="1">
              <a:buNone/>
            </a:pPr>
            <a:r>
              <a:rPr lang="en-US" b="1" i="1" dirty="0" smtClean="0">
                <a:latin typeface="Times New Roman" pitchFamily="18" charset="0"/>
                <a:cs typeface="Times New Roman" pitchFamily="18" charset="0"/>
              </a:rPr>
              <a:t>Jesus</a:t>
            </a:r>
          </a:p>
          <a:p>
            <a:pPr eaLnBrk="1" hangingPunct="1"/>
            <a:endParaRPr lang="en-US" i="1" dirty="0" smtClean="0">
              <a:latin typeface="Times New Roman" pitchFamily="18" charset="0"/>
              <a:cs typeface="Times New Roman" pitchFamily="18" charset="0"/>
            </a:endParaRPr>
          </a:p>
          <a:p>
            <a:pPr eaLnBrk="1" hangingPunct="1"/>
            <a:r>
              <a:rPr lang="en-US" i="1" dirty="0" smtClean="0">
                <a:latin typeface="Times New Roman" pitchFamily="18" charset="0"/>
                <a:cs typeface="Times New Roman" pitchFamily="18" charset="0"/>
              </a:rPr>
              <a:t>Neither is there salvation in any other: for there is none other name under heaven given among men, whereby we must be saved.</a:t>
            </a:r>
            <a:r>
              <a:rPr lang="en-US" i="1" dirty="0" smtClean="0">
                <a:solidFill>
                  <a:srgbClr val="FFC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Salvation</a:t>
            </a:r>
            <a:endParaRPr lang="en-US" dirty="0"/>
          </a:p>
        </p:txBody>
      </p:sp>
      <p:sp>
        <p:nvSpPr>
          <p:cNvPr id="3" name="Content Placeholder 2"/>
          <p:cNvSpPr>
            <a:spLocks noGrp="1"/>
          </p:cNvSpPr>
          <p:nvPr>
            <p:ph idx="1"/>
          </p:nvPr>
        </p:nvSpPr>
        <p:spPr/>
        <p:txBody>
          <a:bodyPr>
            <a:normAutofit fontScale="92500" lnSpcReduction="10000"/>
          </a:bodyPr>
          <a:lstStyle/>
          <a:p>
            <a:r>
              <a:rPr lang="en-US" sz="2800" i="1" dirty="0" smtClean="0">
                <a:latin typeface="Times New Roman" pitchFamily="18" charset="0"/>
                <a:cs typeface="Times New Roman" pitchFamily="18" charset="0"/>
              </a:rPr>
              <a:t>Salvation (</a:t>
            </a:r>
            <a:r>
              <a:rPr lang="vi-VN" sz="2800" i="1" dirty="0" smtClean="0">
                <a:latin typeface="Times New Roman" pitchFamily="18" charset="0"/>
                <a:cs typeface="Times New Roman" pitchFamily="18" charset="0"/>
              </a:rPr>
              <a:t>σώζω</a:t>
            </a:r>
            <a:r>
              <a:rPr lang="en-US" sz="2800" i="1" dirty="0" smtClean="0">
                <a:latin typeface="Times New Roman" pitchFamily="18" charset="0"/>
                <a:cs typeface="Times New Roman" pitchFamily="18" charset="0"/>
              </a:rPr>
              <a:t>) is an ongoing process.  When one repents of one’s sin, asks Jesus Christ to come into one’s life to be Lord and Savior, one will continue walking with the Lord – desiring to live for Him.  This is a work of grace in our life that begins when we repent of our sins and invite Jesus Christ to come into our heart to be Lord and Savior of our life.  It is a work that was accomplished on the Cross of Calvary when Jesus Christ poured out His blood for our sins.  This walk with Jesus continues as we are on the via dolorosa, The Way of the Cross, denying ourselves that we might live for Him Who died for us and rose victoriously over sin, hell, and the grave.</a:t>
            </a:r>
            <a:endParaRPr lang="en-US" sz="28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r>
              <a:rPr lang="en-US" dirty="0" smtClean="0">
                <a:latin typeface="Times New Roman" pitchFamily="18" charset="0"/>
                <a:cs typeface="Times New Roman" pitchFamily="18" charset="0"/>
              </a:rPr>
              <a:t>Salvation</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8000" i="1" dirty="0" smtClean="0">
                <a:latin typeface="Times New Roman" pitchFamily="18" charset="0"/>
                <a:cs typeface="Times New Roman" pitchFamily="18" charset="0"/>
              </a:rPr>
              <a:t>σώζω</a:t>
            </a:r>
            <a:endParaRPr lang="en-US" sz="8000"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Biblical meaning of </a:t>
            </a:r>
            <a:r>
              <a:rPr lang="vi-VN" i="1" dirty="0" smtClean="0">
                <a:latin typeface="Times New Roman" pitchFamily="18" charset="0"/>
                <a:cs typeface="Times New Roman" pitchFamily="18" charset="0"/>
              </a:rPr>
              <a:t>σώζω</a:t>
            </a:r>
            <a:r>
              <a:rPr lang="en-US" i="1" dirty="0" smtClean="0">
                <a:latin typeface="Times New Roman" pitchFamily="18" charset="0"/>
                <a:cs typeface="Times New Roman" pitchFamily="18" charset="0"/>
              </a:rPr>
              <a:t> – salvation in the slides that follow.</a:t>
            </a:r>
            <a:endParaRPr lang="vi-VN" i="1" dirty="0" smtClean="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i="1" dirty="0" smtClean="0">
                <a:latin typeface="Times New Roman" pitchFamily="18" charset="0"/>
                <a:cs typeface="Times New Roman" pitchFamily="18" charset="0"/>
              </a:rPr>
              <a:t>Salvation</a:t>
            </a:r>
          </a:p>
        </p:txBody>
      </p:sp>
      <p:sp>
        <p:nvSpPr>
          <p:cNvPr id="9219" name="Rectangle 3"/>
          <p:cNvSpPr>
            <a:spLocks noGrp="1" noChangeArrowheads="1"/>
          </p:cNvSpPr>
          <p:nvPr>
            <p:ph idx="1"/>
          </p:nvPr>
        </p:nvSpPr>
        <p:spPr>
          <a:xfrm>
            <a:off x="457200" y="1981200"/>
            <a:ext cx="8229600" cy="4144963"/>
          </a:xfrm>
        </p:spPr>
        <p:txBody>
          <a:bodyPr/>
          <a:lstStyle/>
          <a:p>
            <a:pPr eaLnBrk="1" hangingPunct="1"/>
            <a:r>
              <a:rPr lang="en-US" i="1" dirty="0" smtClean="0">
                <a:latin typeface="Times New Roman" pitchFamily="18" charset="0"/>
                <a:cs typeface="Times New Roman" pitchFamily="18" charset="0"/>
              </a:rPr>
              <a:t>Salvation is a present experience.  It is ongoing as we walk with the Lord Jesus Christ.</a:t>
            </a:r>
          </a:p>
          <a:p>
            <a:pPr eaLnBrk="1" hangingPunct="1"/>
            <a:r>
              <a:rPr lang="en-US" i="1" dirty="0" smtClean="0">
                <a:latin typeface="Times New Roman" pitchFamily="18" charset="0"/>
                <a:cs typeface="Times New Roman" pitchFamily="18" charset="0"/>
              </a:rPr>
              <a:t>It is not getting people saved from hell to heaven as is often preached.</a:t>
            </a:r>
          </a:p>
          <a:p>
            <a:pPr eaLnBrk="1" hangingPunct="1"/>
            <a:r>
              <a:rPr lang="en-US" i="1" dirty="0" smtClean="0">
                <a:latin typeface="Times New Roman" pitchFamily="18" charset="0"/>
                <a:cs typeface="Times New Roman" pitchFamily="18" charset="0"/>
              </a:rPr>
              <a:t>It is getting people saved to Jesus Christ, by Jesus Christ, to walk with Him in the present moment – in obedience to Him.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Micah 6.6-8</a:t>
            </a:r>
            <a:endParaRPr lang="en-US" dirty="0"/>
          </a:p>
        </p:txBody>
      </p:sp>
      <p:sp>
        <p:nvSpPr>
          <p:cNvPr id="3" name="Content Placeholder 2"/>
          <p:cNvSpPr>
            <a:spLocks noGrp="1"/>
          </p:cNvSpPr>
          <p:nvPr>
            <p:ph idx="1"/>
          </p:nvPr>
        </p:nvSpPr>
        <p:spPr>
          <a:xfrm>
            <a:off x="457200" y="2133600"/>
            <a:ext cx="8229600" cy="3992563"/>
          </a:xfrm>
        </p:spPr>
        <p:txBody>
          <a:bodyPr>
            <a:normAutofit fontScale="85000" lnSpcReduction="10000"/>
          </a:bodyPr>
          <a:lstStyle/>
          <a:p>
            <a:r>
              <a:rPr lang="en-US" i="1" dirty="0" smtClean="0">
                <a:latin typeface="Times New Roman" pitchFamily="18" charset="0"/>
                <a:cs typeface="Times New Roman" pitchFamily="18" charset="0"/>
              </a:rPr>
              <a:t>Wherewith shall I come before the LORD, [and] bow myself before the high God? shall I come before him with burnt offerings, with calves of a year old? </a:t>
            </a:r>
          </a:p>
          <a:p>
            <a:r>
              <a:rPr lang="en-US" i="1" dirty="0" smtClean="0">
                <a:latin typeface="Times New Roman" pitchFamily="18" charset="0"/>
                <a:cs typeface="Times New Roman" pitchFamily="18" charset="0"/>
              </a:rPr>
              <a:t>Will the LORD be pleased with thousands of rams, [or] with ten thousands of rivers of oil? shall I give my firstborn [for] my transgression, the fruit of my body [for] the sin of my soul? </a:t>
            </a:r>
          </a:p>
          <a:p>
            <a:r>
              <a:rPr lang="en-US" i="1" dirty="0" smtClean="0">
                <a:latin typeface="Times New Roman" pitchFamily="18" charset="0"/>
                <a:cs typeface="Times New Roman" pitchFamily="18" charset="0"/>
              </a:rPr>
              <a:t>He hath </a:t>
            </a:r>
            <a:r>
              <a:rPr lang="en-US" i="1" dirty="0" err="1" smtClean="0">
                <a:latin typeface="Times New Roman" pitchFamily="18" charset="0"/>
                <a:cs typeface="Times New Roman" pitchFamily="18" charset="0"/>
              </a:rPr>
              <a:t>shewed</a:t>
            </a:r>
            <a:r>
              <a:rPr lang="en-US" i="1" dirty="0" smtClean="0">
                <a:latin typeface="Times New Roman" pitchFamily="18" charset="0"/>
                <a:cs typeface="Times New Roman" pitchFamily="18" charset="0"/>
              </a:rPr>
              <a:t> thee, O man, what [is] good; and what doth the LORD require of thee, but to do justly, and to love mercy, and to walk humbly with thy God?</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Walking with the Savior</a:t>
            </a:r>
            <a:endParaRPr lang="en-US" dirty="0" smtClean="0"/>
          </a:p>
        </p:txBody>
      </p:sp>
      <p:sp>
        <p:nvSpPr>
          <p:cNvPr id="10243" name="Rectangle 3"/>
          <p:cNvSpPr>
            <a:spLocks noGrp="1" noChangeArrowheads="1"/>
          </p:cNvSpPr>
          <p:nvPr>
            <p:ph idx="1"/>
          </p:nvPr>
        </p:nvSpPr>
        <p:spPr>
          <a:xfrm>
            <a:off x="609600" y="2438400"/>
            <a:ext cx="7924800" cy="3581400"/>
          </a:xfrm>
        </p:spPr>
        <p:txBody>
          <a:bodyPr/>
          <a:lstStyle/>
          <a:p>
            <a:pPr eaLnBrk="1" hangingPunct="1"/>
            <a:r>
              <a:rPr lang="en-US" i="1" dirty="0" smtClean="0">
                <a:latin typeface="Times New Roman" pitchFamily="18" charset="0"/>
                <a:cs typeface="Times New Roman" pitchFamily="18" charset="0"/>
              </a:rPr>
              <a:t>It is walking with the Savior until that day when we continue our walk with Him in glory around the throne worshiping the Lamb of God.</a:t>
            </a:r>
            <a:endParaRPr lang="en-US" i="1" dirty="0" smtClean="0">
              <a:solidFill>
                <a:srgbClr val="0070C0"/>
              </a:solidFill>
              <a:latin typeface="Times New Roman" pitchFamily="18" charset="0"/>
              <a:cs typeface="Times New Roman" pitchFamily="18" charset="0"/>
            </a:endParaRPr>
          </a:p>
          <a:p>
            <a:pPr eaLnBrk="1" hangingPunct="1"/>
            <a:endParaRPr lang="en-US" i="1" dirty="0" smtClean="0">
              <a:solidFill>
                <a:srgbClr val="0070C0"/>
              </a:solidFill>
              <a:latin typeface="Times New Roman" pitchFamily="18" charset="0"/>
              <a:cs typeface="Times New Roman" pitchFamily="18" charset="0"/>
            </a:endParaRPr>
          </a:p>
          <a:p>
            <a:pPr eaLnBrk="1" hangingPunct="1"/>
            <a:r>
              <a:rPr lang="en-US" i="1" dirty="0" smtClean="0">
                <a:solidFill>
                  <a:srgbClr val="0070C0"/>
                </a:solidFill>
                <a:latin typeface="Times New Roman" pitchFamily="18" charset="0"/>
                <a:cs typeface="Times New Roman" pitchFamily="18" charset="0"/>
              </a:rPr>
              <a:t>See Sanctification Room</a:t>
            </a:r>
            <a:endParaRPr lang="en-US" i="1" dirty="0" smtClean="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13315" name="Rectangle 3"/>
          <p:cNvSpPr>
            <a:spLocks noGrp="1" noChangeArrowheads="1"/>
          </p:cNvSpPr>
          <p:nvPr>
            <p:ph idx="1"/>
          </p:nvPr>
        </p:nvSpPr>
        <p:spPr>
          <a:xfrm>
            <a:off x="609600" y="2133600"/>
            <a:ext cx="7924800" cy="3886200"/>
          </a:xfrm>
        </p:spPr>
        <p:txBody>
          <a:bodyPr/>
          <a:lstStyle/>
          <a:p>
            <a:pPr eaLnBrk="1" hangingPunct="1"/>
            <a:r>
              <a:rPr lang="en-US" i="1" dirty="0" smtClean="0">
                <a:latin typeface="Times New Roman" pitchFamily="18" charset="0"/>
                <a:cs typeface="Times New Roman" pitchFamily="18" charset="0"/>
              </a:rPr>
              <a:t>It is falling in love with the Master, the Savior, Jesus Christ.</a:t>
            </a:r>
          </a:p>
          <a:p>
            <a:pPr lvl="1" eaLnBrk="1" hangingPunct="1"/>
            <a:r>
              <a:rPr lang="en-US" i="1" dirty="0" smtClean="0">
                <a:solidFill>
                  <a:srgbClr val="0070C0"/>
                </a:solidFill>
                <a:latin typeface="Times New Roman" pitchFamily="18" charset="0"/>
                <a:cs typeface="Times New Roman" pitchFamily="18" charset="0"/>
              </a:rPr>
              <a:t>Go to the Justification Room</a:t>
            </a:r>
          </a:p>
          <a:p>
            <a:pPr lvl="1" eaLnBrk="1" hangingPunct="1">
              <a:buNone/>
            </a:pPr>
            <a:endParaRPr lang="en-US" i="1" dirty="0" smtClean="0">
              <a:latin typeface="Times New Roman" pitchFamily="18" charset="0"/>
              <a:cs typeface="Times New Roman" pitchFamily="18" charset="0"/>
            </a:endParaRPr>
          </a:p>
          <a:p>
            <a:pPr eaLnBrk="1" hangingPunct="1"/>
            <a:r>
              <a:rPr lang="en-US" i="1" dirty="0" smtClean="0">
                <a:latin typeface="Times New Roman" pitchFamily="18" charset="0"/>
                <a:cs typeface="Times New Roman" pitchFamily="18" charset="0"/>
              </a:rPr>
              <a:t>You will then enter the other rooms to grow</a:t>
            </a:r>
          </a:p>
          <a:p>
            <a:pPr lvl="1" eaLnBrk="1" hangingPunct="1"/>
            <a:r>
              <a:rPr lang="en-US" i="1" dirty="0" smtClean="0">
                <a:latin typeface="Times New Roman" pitchFamily="18" charset="0"/>
                <a:cs typeface="Times New Roman" pitchFamily="18" charset="0"/>
              </a:rPr>
              <a:t>Spiritual direction: walking in wholeness and holiness. . . .  (other rooms)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Psalm 50</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200" i="1" dirty="0" smtClean="0">
                <a:latin typeface="Times New Roman" pitchFamily="18" charset="0"/>
                <a:cs typeface="Times New Roman" pitchFamily="18" charset="0"/>
              </a:rPr>
              <a:t>&lt;A Psalm of </a:t>
            </a:r>
            <a:r>
              <a:rPr lang="en-US" sz="2200" i="1" dirty="0" err="1" smtClean="0">
                <a:latin typeface="Times New Roman" pitchFamily="18" charset="0"/>
                <a:cs typeface="Times New Roman" pitchFamily="18" charset="0"/>
              </a:rPr>
              <a:t>Asaph</a:t>
            </a:r>
            <a:r>
              <a:rPr lang="en-US" sz="2200" i="1" dirty="0" smtClean="0">
                <a:latin typeface="Times New Roman" pitchFamily="18" charset="0"/>
                <a:cs typeface="Times New Roman" pitchFamily="18" charset="0"/>
              </a:rPr>
              <a:t>.&gt; The mighty God, [even] the LORD, hath spoken, and called the earth from the rising of the sun unto the going down thereof. </a:t>
            </a:r>
          </a:p>
          <a:p>
            <a:r>
              <a:rPr lang="en-US" sz="2200" i="1" dirty="0" smtClean="0">
                <a:latin typeface="Times New Roman" pitchFamily="18" charset="0"/>
                <a:cs typeface="Times New Roman" pitchFamily="18" charset="0"/>
              </a:rPr>
              <a:t>Out of Zion, the perfection of beauty, God hath shined. </a:t>
            </a:r>
          </a:p>
          <a:p>
            <a:r>
              <a:rPr lang="en-US" sz="2200" i="1" dirty="0" smtClean="0">
                <a:latin typeface="Times New Roman" pitchFamily="18" charset="0"/>
                <a:cs typeface="Times New Roman" pitchFamily="18" charset="0"/>
              </a:rPr>
              <a:t>Our God shall come, and shall not keep silence: a fire shall devour before him, and it shall be very tempestuous round about him. </a:t>
            </a:r>
          </a:p>
          <a:p>
            <a:r>
              <a:rPr lang="en-US" sz="2200" i="1" dirty="0" smtClean="0">
                <a:latin typeface="Times New Roman" pitchFamily="18" charset="0"/>
                <a:cs typeface="Times New Roman" pitchFamily="18" charset="0"/>
              </a:rPr>
              <a:t>He shall call to the heavens from above, and to the earth, that he may judge his people. </a:t>
            </a:r>
          </a:p>
          <a:p>
            <a:r>
              <a:rPr lang="en-US" sz="2200" i="1" dirty="0" smtClean="0">
                <a:latin typeface="Times New Roman" pitchFamily="18" charset="0"/>
                <a:cs typeface="Times New Roman" pitchFamily="18" charset="0"/>
              </a:rPr>
              <a:t>Gather my saints together unto me; those that have made a covenant with me by sacrifice. </a:t>
            </a:r>
          </a:p>
          <a:p>
            <a:r>
              <a:rPr lang="en-US" sz="2200" i="1" dirty="0" smtClean="0">
                <a:latin typeface="Times New Roman" pitchFamily="18" charset="0"/>
                <a:cs typeface="Times New Roman" pitchFamily="18" charset="0"/>
              </a:rPr>
              <a:t>And the heavens shall declare his righteousness: for God [is] judge himself. Selah.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Psalm 50 cont.</a:t>
            </a:r>
            <a:endParaRPr lang="en-US" dirty="0"/>
          </a:p>
        </p:txBody>
      </p:sp>
      <p:sp>
        <p:nvSpPr>
          <p:cNvPr id="3" name="Content Placeholder 2"/>
          <p:cNvSpPr>
            <a:spLocks noGrp="1"/>
          </p:cNvSpPr>
          <p:nvPr>
            <p:ph idx="1"/>
          </p:nvPr>
        </p:nvSpPr>
        <p:spPr/>
        <p:txBody>
          <a:bodyPr>
            <a:noAutofit/>
          </a:bodyPr>
          <a:lstStyle/>
          <a:p>
            <a:r>
              <a:rPr lang="en-US" sz="2100" i="1" dirty="0" smtClean="0">
                <a:latin typeface="Times New Roman" pitchFamily="18" charset="0"/>
                <a:cs typeface="Times New Roman" pitchFamily="18" charset="0"/>
              </a:rPr>
              <a:t>Hear, O my people, and I will speak; O Israel, and I will testify against thee: I [am] God, [even] thy God. </a:t>
            </a:r>
          </a:p>
          <a:p>
            <a:r>
              <a:rPr lang="en-US" sz="2100" i="1" dirty="0" smtClean="0">
                <a:latin typeface="Times New Roman" pitchFamily="18" charset="0"/>
                <a:cs typeface="Times New Roman" pitchFamily="18" charset="0"/>
              </a:rPr>
              <a:t>I will not reprove thee for thy sacrifices or thy burnt offerings, [to have been] continually before me. </a:t>
            </a:r>
          </a:p>
          <a:p>
            <a:r>
              <a:rPr lang="en-US" sz="2100" i="1" dirty="0" smtClean="0">
                <a:latin typeface="Times New Roman" pitchFamily="18" charset="0"/>
                <a:cs typeface="Times New Roman" pitchFamily="18" charset="0"/>
              </a:rPr>
              <a:t>I will take no bullock out of thy house, [nor] he goats out of thy folds. </a:t>
            </a:r>
          </a:p>
          <a:p>
            <a:r>
              <a:rPr lang="en-US" sz="2100" i="1" dirty="0" smtClean="0">
                <a:latin typeface="Times New Roman" pitchFamily="18" charset="0"/>
                <a:cs typeface="Times New Roman" pitchFamily="18" charset="0"/>
              </a:rPr>
              <a:t>For every beast of the forest [is] mine, [and] the cattle upon a thousand hills. </a:t>
            </a:r>
          </a:p>
          <a:p>
            <a:r>
              <a:rPr lang="en-US" sz="2100" i="1" dirty="0" smtClean="0">
                <a:latin typeface="Times New Roman" pitchFamily="18" charset="0"/>
                <a:cs typeface="Times New Roman" pitchFamily="18" charset="0"/>
              </a:rPr>
              <a:t>I know all the fowls of the mountains: and the wild beasts of the field [are] mine. </a:t>
            </a:r>
          </a:p>
          <a:p>
            <a:r>
              <a:rPr lang="en-US" sz="2100" i="1" dirty="0" smtClean="0">
                <a:latin typeface="Times New Roman" pitchFamily="18" charset="0"/>
                <a:cs typeface="Times New Roman" pitchFamily="18" charset="0"/>
              </a:rPr>
              <a:t>If I were hungry, I would not tell thee: for the world [is] mine, and the </a:t>
            </a:r>
            <a:r>
              <a:rPr lang="en-US" sz="2100" i="1" dirty="0" err="1" smtClean="0">
                <a:latin typeface="Times New Roman" pitchFamily="18" charset="0"/>
                <a:cs typeface="Times New Roman" pitchFamily="18" charset="0"/>
              </a:rPr>
              <a:t>fulness</a:t>
            </a:r>
            <a:r>
              <a:rPr lang="en-US" sz="2100" i="1" dirty="0" smtClean="0">
                <a:latin typeface="Times New Roman" pitchFamily="18" charset="0"/>
                <a:cs typeface="Times New Roman" pitchFamily="18" charset="0"/>
              </a:rPr>
              <a:t> thereof. </a:t>
            </a:r>
          </a:p>
          <a:p>
            <a:r>
              <a:rPr lang="en-US" sz="2100" i="1" dirty="0" smtClean="0">
                <a:latin typeface="Times New Roman" pitchFamily="18" charset="0"/>
                <a:cs typeface="Times New Roman" pitchFamily="18" charset="0"/>
              </a:rPr>
              <a:t>Will I eat the flesh of bulls, or drink the blood of goats?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Psalm 50 cont.</a:t>
            </a:r>
            <a:endParaRPr lang="en-US" dirty="0"/>
          </a:p>
        </p:txBody>
      </p:sp>
      <p:sp>
        <p:nvSpPr>
          <p:cNvPr id="3" name="Content Placeholder 2"/>
          <p:cNvSpPr>
            <a:spLocks noGrp="1"/>
          </p:cNvSpPr>
          <p:nvPr>
            <p:ph idx="1"/>
          </p:nvPr>
        </p:nvSpPr>
        <p:spPr/>
        <p:txBody>
          <a:bodyPr>
            <a:noAutofit/>
          </a:bodyPr>
          <a:lstStyle/>
          <a:p>
            <a:r>
              <a:rPr lang="en-US" sz="2100" i="1" dirty="0" smtClean="0">
                <a:latin typeface="Times New Roman" pitchFamily="18" charset="0"/>
                <a:cs typeface="Times New Roman" pitchFamily="18" charset="0"/>
              </a:rPr>
              <a:t>Offer unto God thanksgiving; and pay thy vows unto the most High: </a:t>
            </a:r>
          </a:p>
          <a:p>
            <a:r>
              <a:rPr lang="en-US" sz="2100" i="1" dirty="0" smtClean="0">
                <a:latin typeface="Times New Roman" pitchFamily="18" charset="0"/>
                <a:cs typeface="Times New Roman" pitchFamily="18" charset="0"/>
              </a:rPr>
              <a:t>And call upon me in the day of trouble: I will deliver thee, and thou </a:t>
            </a:r>
            <a:r>
              <a:rPr lang="en-US" sz="2100" i="1" dirty="0" err="1" smtClean="0">
                <a:latin typeface="Times New Roman" pitchFamily="18" charset="0"/>
                <a:cs typeface="Times New Roman" pitchFamily="18" charset="0"/>
              </a:rPr>
              <a:t>shalt</a:t>
            </a:r>
            <a:r>
              <a:rPr lang="en-US" sz="2100" i="1" dirty="0" smtClean="0">
                <a:latin typeface="Times New Roman" pitchFamily="18" charset="0"/>
                <a:cs typeface="Times New Roman" pitchFamily="18" charset="0"/>
              </a:rPr>
              <a:t> glorify me. </a:t>
            </a:r>
          </a:p>
          <a:p>
            <a:pPr>
              <a:lnSpc>
                <a:spcPct val="120000"/>
              </a:lnSpc>
            </a:pPr>
            <a:r>
              <a:rPr lang="en-US" sz="2100" i="1" dirty="0" smtClean="0">
                <a:latin typeface="Times New Roman" pitchFamily="18" charset="0"/>
                <a:cs typeface="Times New Roman" pitchFamily="18" charset="0"/>
              </a:rPr>
              <a:t>But unto the wicked God </a:t>
            </a:r>
            <a:r>
              <a:rPr lang="en-US" sz="2100" i="1" dirty="0" err="1" smtClean="0">
                <a:latin typeface="Times New Roman" pitchFamily="18" charset="0"/>
                <a:cs typeface="Times New Roman" pitchFamily="18" charset="0"/>
              </a:rPr>
              <a:t>saith</a:t>
            </a:r>
            <a:r>
              <a:rPr lang="en-US" sz="2100" i="1" dirty="0" smtClean="0">
                <a:latin typeface="Times New Roman" pitchFamily="18" charset="0"/>
                <a:cs typeface="Times New Roman" pitchFamily="18" charset="0"/>
              </a:rPr>
              <a:t>, What hast thou to do to declare my statutes, or [that] thou </a:t>
            </a:r>
            <a:r>
              <a:rPr lang="en-US" sz="2100" i="1" dirty="0" err="1" smtClean="0">
                <a:latin typeface="Times New Roman" pitchFamily="18" charset="0"/>
                <a:cs typeface="Times New Roman" pitchFamily="18" charset="0"/>
              </a:rPr>
              <a:t>shouldest</a:t>
            </a:r>
            <a:r>
              <a:rPr lang="en-US" sz="2100" i="1" dirty="0" smtClean="0">
                <a:latin typeface="Times New Roman" pitchFamily="18" charset="0"/>
                <a:cs typeface="Times New Roman" pitchFamily="18" charset="0"/>
              </a:rPr>
              <a:t> take my covenant in thy mouth? </a:t>
            </a:r>
          </a:p>
          <a:p>
            <a:pPr>
              <a:lnSpc>
                <a:spcPct val="120000"/>
              </a:lnSpc>
            </a:pPr>
            <a:r>
              <a:rPr lang="en-US" sz="2100" i="1" dirty="0" smtClean="0">
                <a:latin typeface="Times New Roman" pitchFamily="18" charset="0"/>
                <a:cs typeface="Times New Roman" pitchFamily="18" charset="0"/>
              </a:rPr>
              <a:t>Seeing thou </a:t>
            </a:r>
            <a:r>
              <a:rPr lang="en-US" sz="2100" i="1" dirty="0" err="1" smtClean="0">
                <a:latin typeface="Times New Roman" pitchFamily="18" charset="0"/>
                <a:cs typeface="Times New Roman" pitchFamily="18" charset="0"/>
              </a:rPr>
              <a:t>hatest</a:t>
            </a:r>
            <a:r>
              <a:rPr lang="en-US" sz="2100" i="1" dirty="0" smtClean="0">
                <a:latin typeface="Times New Roman" pitchFamily="18" charset="0"/>
                <a:cs typeface="Times New Roman" pitchFamily="18" charset="0"/>
              </a:rPr>
              <a:t> instruction, and </a:t>
            </a:r>
            <a:r>
              <a:rPr lang="en-US" sz="2100" i="1" dirty="0" err="1" smtClean="0">
                <a:latin typeface="Times New Roman" pitchFamily="18" charset="0"/>
                <a:cs typeface="Times New Roman" pitchFamily="18" charset="0"/>
              </a:rPr>
              <a:t>castest</a:t>
            </a:r>
            <a:r>
              <a:rPr lang="en-US" sz="2100" i="1" dirty="0" smtClean="0">
                <a:latin typeface="Times New Roman" pitchFamily="18" charset="0"/>
                <a:cs typeface="Times New Roman" pitchFamily="18" charset="0"/>
              </a:rPr>
              <a:t> my words behind thee. </a:t>
            </a:r>
          </a:p>
          <a:p>
            <a:pPr>
              <a:lnSpc>
                <a:spcPct val="120000"/>
              </a:lnSpc>
            </a:pPr>
            <a:r>
              <a:rPr lang="en-US" sz="2100" i="1" dirty="0" smtClean="0">
                <a:latin typeface="Times New Roman" pitchFamily="18" charset="0"/>
                <a:cs typeface="Times New Roman" pitchFamily="18" charset="0"/>
              </a:rPr>
              <a:t>When thou </a:t>
            </a:r>
            <a:r>
              <a:rPr lang="en-US" sz="2100" i="1" dirty="0" err="1" smtClean="0">
                <a:latin typeface="Times New Roman" pitchFamily="18" charset="0"/>
                <a:cs typeface="Times New Roman" pitchFamily="18" charset="0"/>
              </a:rPr>
              <a:t>sawest</a:t>
            </a:r>
            <a:r>
              <a:rPr lang="en-US" sz="2100" i="1" dirty="0" smtClean="0">
                <a:latin typeface="Times New Roman" pitchFamily="18" charset="0"/>
                <a:cs typeface="Times New Roman" pitchFamily="18" charset="0"/>
              </a:rPr>
              <a:t> a thief, then thou </a:t>
            </a:r>
            <a:r>
              <a:rPr lang="en-US" sz="2100" i="1" dirty="0" err="1" smtClean="0">
                <a:latin typeface="Times New Roman" pitchFamily="18" charset="0"/>
                <a:cs typeface="Times New Roman" pitchFamily="18" charset="0"/>
              </a:rPr>
              <a:t>consentedst</a:t>
            </a:r>
            <a:r>
              <a:rPr lang="en-US" sz="2100" i="1" dirty="0" smtClean="0">
                <a:latin typeface="Times New Roman" pitchFamily="18" charset="0"/>
                <a:cs typeface="Times New Roman" pitchFamily="18" charset="0"/>
              </a:rPr>
              <a:t> with him, and hast been partaker with adulterers. </a:t>
            </a:r>
          </a:p>
          <a:p>
            <a:pPr>
              <a:lnSpc>
                <a:spcPct val="120000"/>
              </a:lnSpc>
            </a:pPr>
            <a:r>
              <a:rPr lang="en-US" sz="2100" i="1" dirty="0" smtClean="0">
                <a:latin typeface="Times New Roman" pitchFamily="18" charset="0"/>
                <a:cs typeface="Times New Roman" pitchFamily="18" charset="0"/>
              </a:rPr>
              <a:t>Thou </a:t>
            </a:r>
            <a:r>
              <a:rPr lang="en-US" sz="2100" i="1" dirty="0" err="1" smtClean="0">
                <a:latin typeface="Times New Roman" pitchFamily="18" charset="0"/>
                <a:cs typeface="Times New Roman" pitchFamily="18" charset="0"/>
              </a:rPr>
              <a:t>givest</a:t>
            </a:r>
            <a:r>
              <a:rPr lang="en-US" sz="2100" i="1" dirty="0" smtClean="0">
                <a:latin typeface="Times New Roman" pitchFamily="18" charset="0"/>
                <a:cs typeface="Times New Roman" pitchFamily="18" charset="0"/>
              </a:rPr>
              <a:t> thy mouth to evil, and thy tongue </a:t>
            </a:r>
            <a:r>
              <a:rPr lang="en-US" sz="2100" i="1" dirty="0" err="1" smtClean="0">
                <a:latin typeface="Times New Roman" pitchFamily="18" charset="0"/>
                <a:cs typeface="Times New Roman" pitchFamily="18" charset="0"/>
              </a:rPr>
              <a:t>frameth</a:t>
            </a:r>
            <a:r>
              <a:rPr lang="en-US" sz="2100" i="1" dirty="0" smtClean="0">
                <a:latin typeface="Times New Roman" pitchFamily="18" charset="0"/>
                <a:cs typeface="Times New Roman" pitchFamily="18" charset="0"/>
              </a:rPr>
              <a:t> deceit. </a:t>
            </a:r>
          </a:p>
          <a:p>
            <a:pPr>
              <a:lnSpc>
                <a:spcPct val="120000"/>
              </a:lnSpc>
            </a:pPr>
            <a:r>
              <a:rPr lang="en-US" sz="2100" i="1" dirty="0" smtClean="0">
                <a:latin typeface="Times New Roman" pitchFamily="18" charset="0"/>
                <a:cs typeface="Times New Roman" pitchFamily="18" charset="0"/>
              </a:rPr>
              <a:t>Thou </a:t>
            </a:r>
            <a:r>
              <a:rPr lang="en-US" sz="2100" i="1" dirty="0" err="1" smtClean="0">
                <a:latin typeface="Times New Roman" pitchFamily="18" charset="0"/>
                <a:cs typeface="Times New Roman" pitchFamily="18" charset="0"/>
              </a:rPr>
              <a:t>sittest</a:t>
            </a:r>
            <a:r>
              <a:rPr lang="en-US" sz="2100" i="1" dirty="0" smtClean="0">
                <a:latin typeface="Times New Roman" pitchFamily="18" charset="0"/>
                <a:cs typeface="Times New Roman" pitchFamily="18" charset="0"/>
              </a:rPr>
              <a:t> [and] </a:t>
            </a:r>
            <a:r>
              <a:rPr lang="en-US" sz="2100" i="1" dirty="0" err="1" smtClean="0">
                <a:latin typeface="Times New Roman" pitchFamily="18" charset="0"/>
                <a:cs typeface="Times New Roman" pitchFamily="18" charset="0"/>
              </a:rPr>
              <a:t>speakest</a:t>
            </a:r>
            <a:r>
              <a:rPr lang="en-US" sz="2100" i="1" dirty="0" smtClean="0">
                <a:latin typeface="Times New Roman" pitchFamily="18" charset="0"/>
                <a:cs typeface="Times New Roman" pitchFamily="18" charset="0"/>
              </a:rPr>
              <a:t> against thy brother; thou </a:t>
            </a:r>
            <a:r>
              <a:rPr lang="en-US" sz="2100" i="1" dirty="0" err="1" smtClean="0">
                <a:latin typeface="Times New Roman" pitchFamily="18" charset="0"/>
                <a:cs typeface="Times New Roman" pitchFamily="18" charset="0"/>
              </a:rPr>
              <a:t>slanderest</a:t>
            </a:r>
            <a:r>
              <a:rPr lang="en-US" sz="2100" i="1" dirty="0" smtClean="0">
                <a:latin typeface="Times New Roman" pitchFamily="18" charset="0"/>
                <a:cs typeface="Times New Roman" pitchFamily="18" charset="0"/>
              </a:rPr>
              <a:t> </a:t>
            </a:r>
            <a:r>
              <a:rPr lang="en-US" sz="2100" i="1" dirty="0" err="1" smtClean="0">
                <a:latin typeface="Times New Roman" pitchFamily="18" charset="0"/>
                <a:cs typeface="Times New Roman" pitchFamily="18" charset="0"/>
              </a:rPr>
              <a:t>thine</a:t>
            </a:r>
            <a:r>
              <a:rPr lang="en-US" sz="2100" i="1" dirty="0" smtClean="0">
                <a:latin typeface="Times New Roman" pitchFamily="18" charset="0"/>
                <a:cs typeface="Times New Roman" pitchFamily="18" charset="0"/>
              </a:rPr>
              <a:t> own mother's son.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Psalm 50 cont.</a:t>
            </a:r>
            <a:endParaRPr lang="en-US" dirty="0"/>
          </a:p>
        </p:txBody>
      </p:sp>
      <p:sp>
        <p:nvSpPr>
          <p:cNvPr id="3" name="Content Placeholder 2"/>
          <p:cNvSpPr>
            <a:spLocks noGrp="1"/>
          </p:cNvSpPr>
          <p:nvPr>
            <p:ph idx="1"/>
          </p:nvPr>
        </p:nvSpPr>
        <p:spPr>
          <a:xfrm>
            <a:off x="457200" y="2209800"/>
            <a:ext cx="8229600" cy="3916363"/>
          </a:xfrm>
        </p:spPr>
        <p:txBody>
          <a:bodyPr>
            <a:normAutofit/>
          </a:bodyPr>
          <a:lstStyle/>
          <a:p>
            <a:pPr>
              <a:lnSpc>
                <a:spcPct val="120000"/>
              </a:lnSpc>
            </a:pPr>
            <a:r>
              <a:rPr lang="en-US" sz="2200" i="1" dirty="0" smtClean="0">
                <a:latin typeface="Times New Roman" pitchFamily="18" charset="0"/>
                <a:cs typeface="Times New Roman" pitchFamily="18" charset="0"/>
              </a:rPr>
              <a:t>These [things] hast thou done, and I kept silence; thou </a:t>
            </a:r>
            <a:r>
              <a:rPr lang="en-US" sz="2200" i="1" dirty="0" err="1" smtClean="0">
                <a:latin typeface="Times New Roman" pitchFamily="18" charset="0"/>
                <a:cs typeface="Times New Roman" pitchFamily="18" charset="0"/>
              </a:rPr>
              <a:t>thoughtest</a:t>
            </a:r>
            <a:r>
              <a:rPr lang="en-US" sz="2200" i="1" dirty="0" smtClean="0">
                <a:latin typeface="Times New Roman" pitchFamily="18" charset="0"/>
                <a:cs typeface="Times New Roman" pitchFamily="18" charset="0"/>
              </a:rPr>
              <a:t> that I was altogether [such an one] as thyself: [but] I will reprove thee, and set [them] in order before </a:t>
            </a:r>
            <a:r>
              <a:rPr lang="en-US" sz="2200" i="1" dirty="0" err="1" smtClean="0">
                <a:latin typeface="Times New Roman" pitchFamily="18" charset="0"/>
                <a:cs typeface="Times New Roman" pitchFamily="18" charset="0"/>
              </a:rPr>
              <a:t>thine</a:t>
            </a:r>
            <a:r>
              <a:rPr lang="en-US" sz="2200" i="1" dirty="0" smtClean="0">
                <a:latin typeface="Times New Roman" pitchFamily="18" charset="0"/>
                <a:cs typeface="Times New Roman" pitchFamily="18" charset="0"/>
              </a:rPr>
              <a:t> eyes. </a:t>
            </a:r>
          </a:p>
          <a:p>
            <a:pPr>
              <a:lnSpc>
                <a:spcPct val="120000"/>
              </a:lnSpc>
            </a:pPr>
            <a:r>
              <a:rPr lang="en-US" sz="2200" i="1" dirty="0" smtClean="0">
                <a:latin typeface="Times New Roman" pitchFamily="18" charset="0"/>
                <a:cs typeface="Times New Roman" pitchFamily="18" charset="0"/>
              </a:rPr>
              <a:t>Now consider this, ye that forget God, lest I tear [you] in pieces, and [there be] none to deliver. </a:t>
            </a:r>
          </a:p>
          <a:p>
            <a:pPr>
              <a:lnSpc>
                <a:spcPct val="120000"/>
              </a:lnSpc>
            </a:pPr>
            <a:r>
              <a:rPr lang="en-US" sz="2200" i="1" dirty="0" smtClean="0">
                <a:latin typeface="Times New Roman" pitchFamily="18" charset="0"/>
                <a:cs typeface="Times New Roman" pitchFamily="18" charset="0"/>
              </a:rPr>
              <a:t>Whoso </a:t>
            </a:r>
            <a:r>
              <a:rPr lang="en-US" sz="2200" i="1" dirty="0" err="1" smtClean="0">
                <a:latin typeface="Times New Roman" pitchFamily="18" charset="0"/>
                <a:cs typeface="Times New Roman" pitchFamily="18" charset="0"/>
              </a:rPr>
              <a:t>offereth</a:t>
            </a:r>
            <a:r>
              <a:rPr lang="en-US" sz="2200" i="1" dirty="0" smtClean="0">
                <a:latin typeface="Times New Roman" pitchFamily="18" charset="0"/>
                <a:cs typeface="Times New Roman" pitchFamily="18" charset="0"/>
              </a:rPr>
              <a:t> praise </a:t>
            </a:r>
            <a:r>
              <a:rPr lang="en-US" sz="2200" i="1" dirty="0" err="1" smtClean="0">
                <a:latin typeface="Times New Roman" pitchFamily="18" charset="0"/>
                <a:cs typeface="Times New Roman" pitchFamily="18" charset="0"/>
              </a:rPr>
              <a:t>glorifieth</a:t>
            </a:r>
            <a:r>
              <a:rPr lang="en-US" sz="2200" i="1" dirty="0" smtClean="0">
                <a:latin typeface="Times New Roman" pitchFamily="18" charset="0"/>
                <a:cs typeface="Times New Roman" pitchFamily="18" charset="0"/>
              </a:rPr>
              <a:t> me: and to him that </a:t>
            </a:r>
            <a:r>
              <a:rPr lang="en-US" sz="2200" i="1" dirty="0" err="1" smtClean="0">
                <a:latin typeface="Times New Roman" pitchFamily="18" charset="0"/>
                <a:cs typeface="Times New Roman" pitchFamily="18" charset="0"/>
              </a:rPr>
              <a:t>ordereth</a:t>
            </a:r>
            <a:r>
              <a:rPr lang="en-US" sz="2200" i="1" dirty="0" smtClean="0">
                <a:latin typeface="Times New Roman" pitchFamily="18" charset="0"/>
                <a:cs typeface="Times New Roman" pitchFamily="18" charset="0"/>
              </a:rPr>
              <a:t> [his] conversation [aright] will I </a:t>
            </a:r>
            <a:r>
              <a:rPr lang="en-US" sz="2200" i="1" dirty="0" err="1" smtClean="0">
                <a:latin typeface="Times New Roman" pitchFamily="18" charset="0"/>
                <a:cs typeface="Times New Roman" pitchFamily="18" charset="0"/>
              </a:rPr>
              <a:t>shew</a:t>
            </a:r>
            <a:r>
              <a:rPr lang="en-US" sz="2200" i="1" dirty="0" smtClean="0">
                <a:latin typeface="Times New Roman" pitchFamily="18" charset="0"/>
                <a:cs typeface="Times New Roman" pitchFamily="18" charset="0"/>
              </a:rPr>
              <a:t> the salvation of God.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latin typeface="Times New Roman" pitchFamily="18" charset="0"/>
                <a:cs typeface="Times New Roman" pitchFamily="18" charset="0"/>
              </a:rPr>
              <a:t>Exodus 12:21-23</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nSpc>
                <a:spcPct val="120000"/>
              </a:lnSpc>
            </a:pPr>
            <a:r>
              <a:rPr lang="en-US" i="1" dirty="0" smtClean="0">
                <a:latin typeface="Times New Roman" pitchFamily="18" charset="0"/>
                <a:cs typeface="Times New Roman" pitchFamily="18" charset="0"/>
              </a:rPr>
              <a:t>Then Moses called for all the elders of Israel, and said unto them, Draw out and take you a lamb according to your families, and kill the </a:t>
            </a:r>
            <a:r>
              <a:rPr lang="en-US" i="1" dirty="0" err="1" smtClean="0">
                <a:latin typeface="Times New Roman" pitchFamily="18" charset="0"/>
                <a:cs typeface="Times New Roman" pitchFamily="18" charset="0"/>
              </a:rPr>
              <a:t>passover</a:t>
            </a:r>
            <a:r>
              <a:rPr lang="en-US" i="1" dirty="0" smtClean="0">
                <a:latin typeface="Times New Roman" pitchFamily="18" charset="0"/>
                <a:cs typeface="Times New Roman" pitchFamily="18" charset="0"/>
              </a:rPr>
              <a:t>. </a:t>
            </a:r>
            <a:endParaRPr lang="en-US" b="1" i="1" dirty="0" smtClean="0">
              <a:latin typeface="Times New Roman" pitchFamily="18" charset="0"/>
              <a:cs typeface="Times New Roman" pitchFamily="18" charset="0"/>
            </a:endParaRPr>
          </a:p>
          <a:p>
            <a:pPr>
              <a:lnSpc>
                <a:spcPct val="120000"/>
              </a:lnSpc>
            </a:pPr>
            <a:r>
              <a:rPr lang="en-US" i="1" dirty="0" smtClean="0">
                <a:latin typeface="Times New Roman" pitchFamily="18" charset="0"/>
                <a:cs typeface="Times New Roman" pitchFamily="18" charset="0"/>
              </a:rPr>
              <a:t>And ye shall take a bunch of hyssop, and dip it in the blood that is in the </a:t>
            </a:r>
            <a:r>
              <a:rPr lang="en-US" i="1" dirty="0" err="1" smtClean="0">
                <a:latin typeface="Times New Roman" pitchFamily="18" charset="0"/>
                <a:cs typeface="Times New Roman" pitchFamily="18" charset="0"/>
              </a:rPr>
              <a:t>bason</a:t>
            </a:r>
            <a:r>
              <a:rPr lang="en-US" i="1" dirty="0" smtClean="0">
                <a:latin typeface="Times New Roman" pitchFamily="18" charset="0"/>
                <a:cs typeface="Times New Roman" pitchFamily="18" charset="0"/>
              </a:rPr>
              <a:t>, and strike the lintel and the two side posts with the blood that is in the </a:t>
            </a:r>
            <a:r>
              <a:rPr lang="en-US" i="1" dirty="0" err="1" smtClean="0">
                <a:latin typeface="Times New Roman" pitchFamily="18" charset="0"/>
                <a:cs typeface="Times New Roman" pitchFamily="18" charset="0"/>
              </a:rPr>
              <a:t>bason</a:t>
            </a:r>
            <a:r>
              <a:rPr lang="en-US" i="1" dirty="0" smtClean="0">
                <a:latin typeface="Times New Roman" pitchFamily="18" charset="0"/>
                <a:cs typeface="Times New Roman" pitchFamily="18" charset="0"/>
              </a:rPr>
              <a:t>; and none of you shall go out at the door of his house until the morning. </a:t>
            </a:r>
            <a:endParaRPr lang="en-US" b="1" i="1" dirty="0" smtClean="0">
              <a:latin typeface="Times New Roman" pitchFamily="18" charset="0"/>
              <a:cs typeface="Times New Roman" pitchFamily="18" charset="0"/>
            </a:endParaRPr>
          </a:p>
          <a:p>
            <a:pPr>
              <a:lnSpc>
                <a:spcPct val="120000"/>
              </a:lnSpc>
            </a:pPr>
            <a:r>
              <a:rPr lang="en-US" i="1" dirty="0" smtClean="0">
                <a:latin typeface="Times New Roman" pitchFamily="18" charset="0"/>
                <a:cs typeface="Times New Roman" pitchFamily="18" charset="0"/>
              </a:rPr>
              <a:t>For the LORD will pass through to smite the Egyptians; and when he </a:t>
            </a:r>
            <a:r>
              <a:rPr lang="en-US" i="1" dirty="0" err="1" smtClean="0">
                <a:latin typeface="Times New Roman" pitchFamily="18" charset="0"/>
                <a:cs typeface="Times New Roman" pitchFamily="18" charset="0"/>
              </a:rPr>
              <a:t>seeth</a:t>
            </a:r>
            <a:r>
              <a:rPr lang="en-US" i="1" dirty="0" smtClean="0">
                <a:latin typeface="Times New Roman" pitchFamily="18" charset="0"/>
                <a:cs typeface="Times New Roman" pitchFamily="18" charset="0"/>
              </a:rPr>
              <a:t> the blood upon the lintel, and on the two side posts, the LORD will pass over the door, and will not suffer the destroyer to come in unto your houses to smite you.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Lucida Calligraphy" pitchFamily="66" charset="0"/>
              </a:rPr>
              <a:t>Webster’s 1828 Dictionary</a:t>
            </a:r>
            <a:endParaRPr lang="en-US" sz="2800" dirty="0">
              <a:latin typeface="Lucida Calligraphy" pitchFamily="66" charset="0"/>
            </a:endParaRPr>
          </a:p>
        </p:txBody>
      </p:sp>
      <p:sp>
        <p:nvSpPr>
          <p:cNvPr id="3" name="Content Placeholder 2"/>
          <p:cNvSpPr>
            <a:spLocks noGrp="1"/>
          </p:cNvSpPr>
          <p:nvPr>
            <p:ph idx="1"/>
          </p:nvPr>
        </p:nvSpPr>
        <p:spPr/>
        <p:txBody>
          <a:bodyPr>
            <a:normAutofit fontScale="47500" lnSpcReduction="20000"/>
          </a:bodyPr>
          <a:lstStyle/>
          <a:p>
            <a:r>
              <a:rPr lang="en-US" b="1" dirty="0"/>
              <a:t>Salvation</a:t>
            </a:r>
            <a:endParaRPr lang="en-US" dirty="0"/>
          </a:p>
          <a:p>
            <a:r>
              <a:rPr lang="en-US" b="1" dirty="0" err="1"/>
              <a:t>SALVA'TION</a:t>
            </a:r>
            <a:r>
              <a:rPr lang="en-US" dirty="0"/>
              <a:t>, n. [L. salvo, to save.]</a:t>
            </a:r>
          </a:p>
          <a:p>
            <a:endParaRPr lang="en-US" dirty="0"/>
          </a:p>
          <a:p>
            <a:r>
              <a:rPr lang="en-US" dirty="0"/>
              <a:t>1. The act of saving; preservation from destruction, danger or great calamity.</a:t>
            </a:r>
          </a:p>
          <a:p>
            <a:endParaRPr lang="en-US" dirty="0"/>
          </a:p>
          <a:p>
            <a:r>
              <a:rPr lang="en-US" dirty="0"/>
              <a:t>2. Appropriately in theology, the redemption of man from the bondage of sin and liability to eternal death, and the conferring on him everlasting happiness. This is the great salvation.</a:t>
            </a:r>
          </a:p>
          <a:p>
            <a:endParaRPr lang="en-US" dirty="0"/>
          </a:p>
          <a:p>
            <a:r>
              <a:rPr lang="en-US" dirty="0"/>
              <a:t>Godly sorrow </a:t>
            </a:r>
            <a:r>
              <a:rPr lang="en-US" dirty="0" err="1"/>
              <a:t>worketh</a:t>
            </a:r>
            <a:r>
              <a:rPr lang="en-US" dirty="0"/>
              <a:t> repentance to salvation. 2 </a:t>
            </a:r>
            <a:r>
              <a:rPr lang="en-US" dirty="0" err="1"/>
              <a:t>Cor</a:t>
            </a:r>
            <a:r>
              <a:rPr lang="en-US" dirty="0"/>
              <a:t> 7.</a:t>
            </a:r>
          </a:p>
          <a:p>
            <a:endParaRPr lang="en-US" dirty="0"/>
          </a:p>
          <a:p>
            <a:r>
              <a:rPr lang="en-US" dirty="0"/>
              <a:t>3. Deliverance from enemies; victory. </a:t>
            </a:r>
            <a:r>
              <a:rPr lang="en-US" dirty="0" err="1"/>
              <a:t>Exo</a:t>
            </a:r>
            <a:r>
              <a:rPr lang="en-US" dirty="0"/>
              <a:t> 14.</a:t>
            </a:r>
          </a:p>
          <a:p>
            <a:endParaRPr lang="en-US" dirty="0"/>
          </a:p>
          <a:p>
            <a:r>
              <a:rPr lang="en-US" dirty="0"/>
              <a:t>4. Remission of sins, or saving graces. Luke 19.</a:t>
            </a:r>
          </a:p>
          <a:p>
            <a:endParaRPr lang="en-US" dirty="0"/>
          </a:p>
          <a:p>
            <a:r>
              <a:rPr lang="en-US" dirty="0"/>
              <a:t>5. The author of man's salvation. </a:t>
            </a:r>
            <a:r>
              <a:rPr lang="en-US" dirty="0" err="1"/>
              <a:t>Psa</a:t>
            </a:r>
            <a:r>
              <a:rPr lang="en-US" dirty="0"/>
              <a:t> 27.</a:t>
            </a:r>
          </a:p>
          <a:p>
            <a:endParaRPr lang="en-US" dirty="0"/>
          </a:p>
          <a:p>
            <a:r>
              <a:rPr lang="en-US" dirty="0"/>
              <a:t>6. A term of praise or benediction. Rev 19.</a:t>
            </a:r>
          </a:p>
          <a:p>
            <a:endParaRPr lang="en-US" dirty="0"/>
          </a:p>
        </p:txBody>
      </p:sp>
    </p:spTree>
    <p:extLst>
      <p:ext uri="{BB962C8B-B14F-4D97-AF65-F5344CB8AC3E}">
        <p14:creationId xmlns:p14="http://schemas.microsoft.com/office/powerpoint/2010/main" val="24339998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7030A0"/>
                </a:solidFill>
                <a:latin typeface="Times New Roman" pitchFamily="18" charset="0"/>
                <a:cs typeface="Times New Roman" pitchFamily="18" charset="0"/>
              </a:rPr>
              <a:t>Strong’s Hebrew and Greek Definitions</a:t>
            </a:r>
            <a:endParaRPr lang="en-US" sz="3600" i="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latin typeface="Times New Roman" pitchFamily="18" charset="0"/>
                <a:cs typeface="Times New Roman" pitchFamily="18" charset="0"/>
              </a:rPr>
              <a:t>G1994</a:t>
            </a:r>
          </a:p>
          <a:p>
            <a:r>
              <a:rPr lang="vi-VN" i="1" dirty="0" smtClean="0">
                <a:latin typeface="Times New Roman" pitchFamily="18" charset="0"/>
                <a:cs typeface="Times New Roman" pitchFamily="18" charset="0"/>
              </a:rPr>
              <a:t>ἐπιστρέφω</a:t>
            </a:r>
          </a:p>
          <a:p>
            <a:r>
              <a:rPr lang="en-US" i="1" dirty="0" err="1" smtClean="0">
                <a:latin typeface="Times New Roman" pitchFamily="18" charset="0"/>
                <a:cs typeface="Times New Roman" pitchFamily="18" charset="0"/>
              </a:rPr>
              <a:t>epistrepho</a:t>
            </a:r>
            <a:r>
              <a:rPr lang="en-US" i="1" dirty="0" smtClean="0">
                <a:latin typeface="Times New Roman" pitchFamily="18" charset="0"/>
                <a:cs typeface="Times New Roman" pitchFamily="18" charset="0"/>
              </a:rPr>
              <a:t>̄</a:t>
            </a:r>
          </a:p>
          <a:p>
            <a:r>
              <a:rPr lang="en-US" i="1" dirty="0" err="1" smtClean="0">
                <a:latin typeface="Times New Roman" pitchFamily="18" charset="0"/>
                <a:cs typeface="Times New Roman" pitchFamily="18" charset="0"/>
              </a:rPr>
              <a:t>ep-ee-stref</a:t>
            </a:r>
            <a:r>
              <a:rPr lang="en-US" i="1" dirty="0" smtClean="0">
                <a:latin typeface="Times New Roman" pitchFamily="18" charset="0"/>
                <a:cs typeface="Times New Roman" pitchFamily="18" charset="0"/>
              </a:rPr>
              <a:t>'-o</a:t>
            </a:r>
          </a:p>
          <a:p>
            <a:r>
              <a:rPr lang="en-US" i="1" dirty="0" smtClean="0">
                <a:latin typeface="Times New Roman" pitchFamily="18" charset="0"/>
                <a:cs typeface="Times New Roman" pitchFamily="18" charset="0"/>
              </a:rPr>
              <a:t>From G1909 and G4762; to revert (literally, figuratively or morally): - come (go) again, convert, (re-) turn (about, again).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7030A0"/>
                </a:solidFill>
                <a:latin typeface="Times New Roman" pitchFamily="18" charset="0"/>
                <a:cs typeface="Times New Roman" pitchFamily="18" charset="0"/>
              </a:rPr>
              <a:t>Thayer’s Greek Definitions</a:t>
            </a:r>
            <a:endParaRPr lang="en-US" i="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1400" b="1" dirty="0" smtClean="0">
                <a:latin typeface="Times New Roman" pitchFamily="18" charset="0"/>
                <a:cs typeface="Times New Roman" pitchFamily="18" charset="0"/>
              </a:rPr>
              <a:t>G1994</a:t>
            </a:r>
          </a:p>
          <a:p>
            <a:r>
              <a:rPr lang="vi-VN" sz="1400" dirty="0" smtClean="0">
                <a:latin typeface="Times New Roman" pitchFamily="18" charset="0"/>
                <a:cs typeface="Times New Roman" pitchFamily="18" charset="0"/>
              </a:rPr>
              <a:t>ἐπιστρέφω</a:t>
            </a:r>
          </a:p>
          <a:p>
            <a:r>
              <a:rPr lang="en-US" sz="1400" dirty="0" err="1" smtClean="0">
                <a:latin typeface="Times New Roman" pitchFamily="18" charset="0"/>
                <a:cs typeface="Times New Roman" pitchFamily="18" charset="0"/>
              </a:rPr>
              <a:t>epistrepho</a:t>
            </a:r>
            <a:r>
              <a:rPr lang="en-US" sz="1400" dirty="0" smtClean="0">
                <a:latin typeface="Times New Roman" pitchFamily="18" charset="0"/>
                <a:cs typeface="Times New Roman" pitchFamily="18" charset="0"/>
              </a:rPr>
              <a:t>̄</a:t>
            </a:r>
          </a:p>
          <a:p>
            <a:r>
              <a:rPr lang="en-US" sz="1400" b="1" dirty="0" smtClean="0">
                <a:latin typeface="Times New Roman" pitchFamily="18" charset="0"/>
                <a:cs typeface="Times New Roman" pitchFamily="18" charset="0"/>
              </a:rPr>
              <a:t>Thayer Definition:</a:t>
            </a:r>
          </a:p>
          <a:p>
            <a:r>
              <a:rPr lang="en-US" sz="1400" dirty="0" smtClean="0">
                <a:latin typeface="Times New Roman" pitchFamily="18" charset="0"/>
                <a:cs typeface="Times New Roman" pitchFamily="18" charset="0"/>
              </a:rPr>
              <a:t>1) transitively</a:t>
            </a:r>
          </a:p>
          <a:p>
            <a:r>
              <a:rPr lang="en-US" sz="1400" dirty="0" smtClean="0">
                <a:latin typeface="Times New Roman" pitchFamily="18" charset="0"/>
                <a:cs typeface="Times New Roman" pitchFamily="18" charset="0"/>
              </a:rPr>
              <a:t>1a) to turn to</a:t>
            </a:r>
          </a:p>
          <a:p>
            <a:pPr lvl="1"/>
            <a:r>
              <a:rPr lang="en-US" sz="1400" dirty="0" smtClean="0">
                <a:latin typeface="Times New Roman" pitchFamily="18" charset="0"/>
                <a:cs typeface="Times New Roman" pitchFamily="18" charset="0"/>
              </a:rPr>
              <a:t>1a1) to the worship of the true God</a:t>
            </a:r>
          </a:p>
          <a:p>
            <a:r>
              <a:rPr lang="en-US" sz="1400" dirty="0" smtClean="0">
                <a:latin typeface="Times New Roman" pitchFamily="18" charset="0"/>
                <a:cs typeface="Times New Roman" pitchFamily="18" charset="0"/>
              </a:rPr>
              <a:t>1b) to cause to return, to bring back</a:t>
            </a:r>
          </a:p>
          <a:p>
            <a:pPr lvl="1"/>
            <a:r>
              <a:rPr lang="en-US" sz="1400" dirty="0" smtClean="0">
                <a:latin typeface="Times New Roman" pitchFamily="18" charset="0"/>
                <a:cs typeface="Times New Roman" pitchFamily="18" charset="0"/>
              </a:rPr>
              <a:t>1b1) to the love and obedience of God</a:t>
            </a:r>
          </a:p>
          <a:p>
            <a:pPr lvl="1"/>
            <a:r>
              <a:rPr lang="en-US" sz="1400" dirty="0" smtClean="0">
                <a:latin typeface="Times New Roman" pitchFamily="18" charset="0"/>
                <a:cs typeface="Times New Roman" pitchFamily="18" charset="0"/>
              </a:rPr>
              <a:t>1b2) to the love for the children</a:t>
            </a:r>
          </a:p>
          <a:p>
            <a:pPr lvl="1"/>
            <a:r>
              <a:rPr lang="en-US" sz="1400" dirty="0" smtClean="0">
                <a:latin typeface="Times New Roman" pitchFamily="18" charset="0"/>
                <a:cs typeface="Times New Roman" pitchFamily="18" charset="0"/>
              </a:rPr>
              <a:t>1b3) to love wisdom and righteousness</a:t>
            </a:r>
          </a:p>
          <a:p>
            <a:r>
              <a:rPr lang="en-US" sz="1400" dirty="0" smtClean="0">
                <a:latin typeface="Times New Roman" pitchFamily="18" charset="0"/>
                <a:cs typeface="Times New Roman" pitchFamily="18" charset="0"/>
              </a:rPr>
              <a:t>2) intransitively</a:t>
            </a:r>
          </a:p>
          <a:p>
            <a:r>
              <a:rPr lang="en-US" sz="1400" dirty="0" smtClean="0">
                <a:latin typeface="Times New Roman" pitchFamily="18" charset="0"/>
                <a:cs typeface="Times New Roman" pitchFamily="18" charset="0"/>
              </a:rPr>
              <a:t>2a) to turn to one’s self</a:t>
            </a:r>
          </a:p>
          <a:p>
            <a:r>
              <a:rPr lang="en-US" sz="1400" dirty="0" smtClean="0">
                <a:latin typeface="Times New Roman" pitchFamily="18" charset="0"/>
                <a:cs typeface="Times New Roman" pitchFamily="18" charset="0"/>
              </a:rPr>
              <a:t>2b) to turn one’s self about, turn back</a:t>
            </a:r>
          </a:p>
          <a:p>
            <a:r>
              <a:rPr lang="en-US" sz="1400" dirty="0" smtClean="0">
                <a:latin typeface="Times New Roman" pitchFamily="18" charset="0"/>
                <a:cs typeface="Times New Roman" pitchFamily="18" charset="0"/>
              </a:rPr>
              <a:t>2c) to return, turn back, come back</a:t>
            </a:r>
          </a:p>
          <a:p>
            <a:r>
              <a:rPr lang="en-US" sz="1400" b="1" dirty="0" smtClean="0">
                <a:latin typeface="Times New Roman" pitchFamily="18" charset="0"/>
                <a:cs typeface="Times New Roman" pitchFamily="18" charset="0"/>
              </a:rPr>
              <a:t>Part of Speech: verb</a:t>
            </a:r>
          </a:p>
          <a:p>
            <a:r>
              <a:rPr lang="en-US" sz="1400" b="1" dirty="0" smtClean="0">
                <a:latin typeface="Times New Roman" pitchFamily="18" charset="0"/>
                <a:cs typeface="Times New Roman" pitchFamily="18" charset="0"/>
              </a:rPr>
              <a:t>A Related Word by Thayer’s/Strong’s Number: from G1909 and G4762</a:t>
            </a:r>
          </a:p>
          <a:p>
            <a:r>
              <a:rPr lang="en-US" sz="1400" b="1" dirty="0" smtClean="0">
                <a:latin typeface="Times New Roman" pitchFamily="18" charset="0"/>
                <a:cs typeface="Times New Roman" pitchFamily="18" charset="0"/>
              </a:rPr>
              <a:t>Citing in TDNT: 7:722, 1093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7030A0"/>
                </a:solidFill>
                <a:latin typeface="Times New Roman" pitchFamily="18" charset="0"/>
                <a:cs typeface="Times New Roman" pitchFamily="18" charset="0"/>
              </a:rPr>
              <a:t>King James Concordance</a:t>
            </a:r>
            <a:endParaRPr lang="en-US" i="1" dirty="0">
              <a:solidFill>
                <a:srgbClr val="7030A0"/>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noAutofit/>
          </a:bodyPr>
          <a:lstStyle/>
          <a:p>
            <a:r>
              <a:rPr lang="en-US" sz="1400" b="1" dirty="0" smtClean="0">
                <a:latin typeface="Times New Roman" pitchFamily="18" charset="0"/>
                <a:cs typeface="Times New Roman" pitchFamily="18" charset="0"/>
              </a:rPr>
              <a:t>G1994</a:t>
            </a:r>
          </a:p>
          <a:p>
            <a:r>
              <a:rPr lang="vi-VN" sz="1600" dirty="0" smtClean="0">
                <a:latin typeface="Times New Roman" pitchFamily="18" charset="0"/>
                <a:cs typeface="Times New Roman" pitchFamily="18" charset="0"/>
              </a:rPr>
              <a:t>ἐπιστρέφω</a:t>
            </a:r>
          </a:p>
          <a:p>
            <a:r>
              <a:rPr lang="en-US" sz="1400" dirty="0" err="1" smtClean="0">
                <a:latin typeface="Times New Roman" pitchFamily="18" charset="0"/>
                <a:cs typeface="Times New Roman" pitchFamily="18" charset="0"/>
              </a:rPr>
              <a:t>epistrepho</a:t>
            </a:r>
            <a:r>
              <a:rPr lang="en-US" sz="1400" dirty="0" smtClean="0">
                <a:latin typeface="Times New Roman" pitchFamily="18" charset="0"/>
                <a:cs typeface="Times New Roman" pitchFamily="18" charset="0"/>
              </a:rPr>
              <a:t>̄</a:t>
            </a:r>
          </a:p>
          <a:p>
            <a:r>
              <a:rPr lang="en-US" sz="1400" b="1" dirty="0" smtClean="0">
                <a:latin typeface="Times New Roman" pitchFamily="18" charset="0"/>
                <a:cs typeface="Times New Roman" pitchFamily="18" charset="0"/>
              </a:rPr>
              <a:t>Total KJV Occurrences: 48</a:t>
            </a:r>
          </a:p>
          <a:p>
            <a:r>
              <a:rPr lang="en-US" sz="1400" b="1" dirty="0" smtClean="0">
                <a:latin typeface="Times New Roman" pitchFamily="18" charset="0"/>
                <a:cs typeface="Times New Roman" pitchFamily="18" charset="0"/>
              </a:rPr>
              <a:t>turned, 11</a:t>
            </a:r>
          </a:p>
          <a:p>
            <a:r>
              <a:rPr lang="en-US" sz="1400" u="sng" dirty="0" smtClean="0">
                <a:latin typeface="Times New Roman" pitchFamily="18" charset="0"/>
                <a:cs typeface="Times New Roman" pitchFamily="18" charset="0"/>
              </a:rPr>
              <a:t>Mat_9:22, Mar_5:30, Mar_8:33, Act_9:35, Act_11:21, Act_15:19, Act_16:18, 1Th_1:9, 2Pe_2:22, Rev_1:12 (2)</a:t>
            </a:r>
          </a:p>
          <a:p>
            <a:r>
              <a:rPr lang="en-US" sz="1400" b="1" dirty="0" smtClean="0">
                <a:latin typeface="Times New Roman" pitchFamily="18" charset="0"/>
                <a:cs typeface="Times New Roman" pitchFamily="18" charset="0"/>
              </a:rPr>
              <a:t>turn, 10</a:t>
            </a:r>
          </a:p>
          <a:p>
            <a:r>
              <a:rPr lang="en-US" sz="1400" u="sng" dirty="0" smtClean="0">
                <a:latin typeface="Times New Roman" pitchFamily="18" charset="0"/>
                <a:cs typeface="Times New Roman" pitchFamily="18" charset="0"/>
              </a:rPr>
              <a:t>Luk_1:16-17 (3), Luk_17:4, Act_14:15, Act_26:18, Act_26:20, 2Co_3:16, Gal_4:9, 2Pe_2:21</a:t>
            </a:r>
          </a:p>
          <a:p>
            <a:r>
              <a:rPr lang="en-US" sz="1400" b="1" dirty="0" smtClean="0">
                <a:latin typeface="Times New Roman" pitchFamily="18" charset="0"/>
                <a:cs typeface="Times New Roman" pitchFamily="18" charset="0"/>
              </a:rPr>
              <a:t>converted, 6</a:t>
            </a:r>
          </a:p>
          <a:p>
            <a:r>
              <a:rPr lang="en-US" sz="1400" u="sng" dirty="0" smtClean="0">
                <a:latin typeface="Times New Roman" pitchFamily="18" charset="0"/>
                <a:cs typeface="Times New Roman" pitchFamily="18" charset="0"/>
              </a:rPr>
              <a:t>Mat_13:15, Mar_4:12, Luk_22:32, Joh_12:40, Act_3:19, Act_28:27</a:t>
            </a:r>
          </a:p>
          <a:p>
            <a:r>
              <a:rPr lang="en-US" sz="1400" b="1" dirty="0" smtClean="0">
                <a:latin typeface="Times New Roman" pitchFamily="18" charset="0"/>
                <a:cs typeface="Times New Roman" pitchFamily="18" charset="0"/>
              </a:rPr>
              <a:t>again, 5</a:t>
            </a:r>
          </a:p>
          <a:p>
            <a:r>
              <a:rPr lang="nb-NO" sz="1400" u="sng" dirty="0" smtClean="0">
                <a:latin typeface="Times New Roman" pitchFamily="18" charset="0"/>
                <a:cs typeface="Times New Roman" pitchFamily="18" charset="0"/>
              </a:rPr>
              <a:t>Mar_13:16, Luk_8:55, Luk_17:4, Act_15:36, 2Pe_2:22</a:t>
            </a:r>
          </a:p>
        </p:txBody>
      </p:sp>
      <p:sp>
        <p:nvSpPr>
          <p:cNvPr id="5" name="Content Placeholder 4"/>
          <p:cNvSpPr>
            <a:spLocks noGrp="1"/>
          </p:cNvSpPr>
          <p:nvPr>
            <p:ph sz="half" idx="2"/>
          </p:nvPr>
        </p:nvSpPr>
        <p:spPr/>
        <p:txBody>
          <a:bodyPr>
            <a:normAutofit fontScale="55000" lnSpcReduction="20000"/>
          </a:bodyPr>
          <a:lstStyle/>
          <a:p>
            <a:r>
              <a:rPr lang="en-US" sz="2900" b="1" dirty="0" smtClean="0">
                <a:latin typeface="Times New Roman" pitchFamily="18" charset="0"/>
                <a:cs typeface="Times New Roman" pitchFamily="18" charset="0"/>
              </a:rPr>
              <a:t>about, 4</a:t>
            </a:r>
          </a:p>
          <a:p>
            <a:r>
              <a:rPr lang="pt-BR" sz="2900" u="sng" dirty="0" smtClean="0">
                <a:latin typeface="Times New Roman" pitchFamily="18" charset="0"/>
                <a:cs typeface="Times New Roman" pitchFamily="18" charset="0"/>
              </a:rPr>
              <a:t>Mat_9:22 (2), Mar_5:30, Mar_8:33, Joh_21:20</a:t>
            </a:r>
          </a:p>
          <a:p>
            <a:r>
              <a:rPr lang="en-US" sz="2900" b="1" dirty="0" smtClean="0">
                <a:latin typeface="Times New Roman" pitchFamily="18" charset="0"/>
                <a:cs typeface="Times New Roman" pitchFamily="18" charset="0"/>
              </a:rPr>
              <a:t>return, 4</a:t>
            </a:r>
          </a:p>
          <a:p>
            <a:r>
              <a:rPr lang="en-US" sz="2900" u="sng" dirty="0" smtClean="0">
                <a:latin typeface="Times New Roman" pitchFamily="18" charset="0"/>
                <a:cs typeface="Times New Roman" pitchFamily="18" charset="0"/>
              </a:rPr>
              <a:t>Mat_10:13, Mat_12:44, Mat_24:18, Luk_17:31</a:t>
            </a:r>
          </a:p>
          <a:p>
            <a:r>
              <a:rPr lang="en-US" sz="2900" b="1" dirty="0" smtClean="0">
                <a:latin typeface="Times New Roman" pitchFamily="18" charset="0"/>
                <a:cs typeface="Times New Roman" pitchFamily="18" charset="0"/>
              </a:rPr>
              <a:t>returned, 2</a:t>
            </a:r>
          </a:p>
          <a:p>
            <a:r>
              <a:rPr lang="en-US" sz="2900" u="sng" dirty="0" smtClean="0">
                <a:latin typeface="Times New Roman" pitchFamily="18" charset="0"/>
                <a:cs typeface="Times New Roman" pitchFamily="18" charset="0"/>
              </a:rPr>
              <a:t>Luk_2:20, 1Pe_2:25</a:t>
            </a:r>
          </a:p>
          <a:p>
            <a:r>
              <a:rPr lang="en-US" sz="2900" b="1" dirty="0" smtClean="0">
                <a:latin typeface="Times New Roman" pitchFamily="18" charset="0"/>
                <a:cs typeface="Times New Roman" pitchFamily="18" charset="0"/>
              </a:rPr>
              <a:t>turning, 2</a:t>
            </a:r>
          </a:p>
          <a:p>
            <a:r>
              <a:rPr lang="en-US" sz="2900" u="sng" dirty="0" smtClean="0">
                <a:latin typeface="Times New Roman" pitchFamily="18" charset="0"/>
                <a:cs typeface="Times New Roman" pitchFamily="18" charset="0"/>
              </a:rPr>
              <a:t>Joh_21:20, Act_9:40</a:t>
            </a:r>
          </a:p>
          <a:p>
            <a:r>
              <a:rPr lang="en-US" sz="2900" b="1" dirty="0" smtClean="0">
                <a:latin typeface="Times New Roman" pitchFamily="18" charset="0"/>
                <a:cs typeface="Times New Roman" pitchFamily="18" charset="0"/>
              </a:rPr>
              <a:t>came, 1</a:t>
            </a:r>
          </a:p>
          <a:p>
            <a:r>
              <a:rPr lang="en-US" sz="2900" u="sng" dirty="0" smtClean="0">
                <a:latin typeface="Times New Roman" pitchFamily="18" charset="0"/>
                <a:cs typeface="Times New Roman" pitchFamily="18" charset="0"/>
              </a:rPr>
              <a:t>Luk_8:55</a:t>
            </a:r>
          </a:p>
          <a:p>
            <a:r>
              <a:rPr lang="en-US" sz="2900" b="1" dirty="0" smtClean="0">
                <a:latin typeface="Times New Roman" pitchFamily="18" charset="0"/>
                <a:cs typeface="Times New Roman" pitchFamily="18" charset="0"/>
              </a:rPr>
              <a:t>convert, 1</a:t>
            </a:r>
          </a:p>
          <a:p>
            <a:r>
              <a:rPr lang="en-US" sz="2900" u="sng" dirty="0" smtClean="0">
                <a:latin typeface="Times New Roman" pitchFamily="18" charset="0"/>
                <a:cs typeface="Times New Roman" pitchFamily="18" charset="0"/>
              </a:rPr>
              <a:t>Jam_5:19</a:t>
            </a:r>
          </a:p>
          <a:p>
            <a:r>
              <a:rPr lang="en-US" sz="2900" b="1" dirty="0" err="1" smtClean="0">
                <a:latin typeface="Times New Roman" pitchFamily="18" charset="0"/>
                <a:cs typeface="Times New Roman" pitchFamily="18" charset="0"/>
              </a:rPr>
              <a:t>converteth</a:t>
            </a:r>
            <a:r>
              <a:rPr lang="en-US" sz="2900" b="1" dirty="0" smtClean="0">
                <a:latin typeface="Times New Roman" pitchFamily="18" charset="0"/>
                <a:cs typeface="Times New Roman" pitchFamily="18" charset="0"/>
              </a:rPr>
              <a:t>, 1</a:t>
            </a:r>
          </a:p>
          <a:p>
            <a:r>
              <a:rPr lang="en-US" sz="2900" u="sng" dirty="0" smtClean="0">
                <a:latin typeface="Times New Roman" pitchFamily="18" charset="0"/>
                <a:cs typeface="Times New Roman" pitchFamily="18" charset="0"/>
              </a:rPr>
              <a:t>Jam_5:19-20 (2)</a:t>
            </a:r>
          </a:p>
          <a:p>
            <a:r>
              <a:rPr lang="en-US" sz="2900" b="1" dirty="0" smtClean="0">
                <a:latin typeface="Times New Roman" pitchFamily="18" charset="0"/>
                <a:cs typeface="Times New Roman" pitchFamily="18" charset="0"/>
              </a:rPr>
              <a:t>go, 1</a:t>
            </a:r>
          </a:p>
          <a:p>
            <a:r>
              <a:rPr lang="en-US" sz="2900" u="sng" dirty="0" smtClean="0">
                <a:latin typeface="Times New Roman" pitchFamily="18" charset="0"/>
                <a:cs typeface="Times New Roman" pitchFamily="18" charset="0"/>
              </a:rPr>
              <a:t>Act_15:36</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FFC000"/>
                </a:solidFill>
                <a:latin typeface="Times New Roman" pitchFamily="18" charset="0"/>
                <a:cs typeface="Times New Roman" pitchFamily="18" charset="0"/>
              </a:rPr>
              <a:t>Strong’s Hebrew and Greek Dictionaries</a:t>
            </a:r>
            <a:endParaRPr lang="en-US" sz="3600" i="1" dirty="0">
              <a:solidFill>
                <a:srgbClr val="FFC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b="1" i="1" dirty="0" smtClean="0">
                <a:latin typeface="Times New Roman" pitchFamily="18" charset="0"/>
                <a:cs typeface="Times New Roman" pitchFamily="18" charset="0"/>
              </a:rPr>
              <a:t>G4982</a:t>
            </a:r>
          </a:p>
          <a:p>
            <a:r>
              <a:rPr lang="vi-VN" i="1" dirty="0" smtClean="0">
                <a:latin typeface="Times New Roman" pitchFamily="18" charset="0"/>
                <a:cs typeface="Times New Roman" pitchFamily="18" charset="0"/>
              </a:rPr>
              <a:t>σώζω</a:t>
            </a:r>
          </a:p>
          <a:p>
            <a:r>
              <a:rPr lang="en-US" i="1" dirty="0" err="1" smtClean="0">
                <a:latin typeface="Times New Roman" pitchFamily="18" charset="0"/>
                <a:cs typeface="Times New Roman" pitchFamily="18" charset="0"/>
              </a:rPr>
              <a:t>sōzo</a:t>
            </a:r>
            <a:r>
              <a:rPr lang="en-US" i="1" dirty="0" smtClean="0">
                <a:latin typeface="Times New Roman" pitchFamily="18" charset="0"/>
                <a:cs typeface="Times New Roman" pitchFamily="18" charset="0"/>
              </a:rPr>
              <a:t>̄</a:t>
            </a:r>
          </a:p>
          <a:p>
            <a:r>
              <a:rPr lang="en-US" i="1" dirty="0" err="1" smtClean="0">
                <a:latin typeface="Times New Roman" pitchFamily="18" charset="0"/>
                <a:cs typeface="Times New Roman" pitchFamily="18" charset="0"/>
              </a:rPr>
              <a:t>sode'-zo</a:t>
            </a:r>
            <a:endParaRPr lang="en-US"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From a primary word </a:t>
            </a:r>
            <a:r>
              <a:rPr lang="en-US" i="1" dirty="0" err="1" smtClean="0">
                <a:latin typeface="Times New Roman" pitchFamily="18" charset="0"/>
                <a:cs typeface="Times New Roman" pitchFamily="18" charset="0"/>
              </a:rPr>
              <a:t>σῶς</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sōs</a:t>
            </a:r>
            <a:r>
              <a:rPr lang="en-US" i="1" dirty="0" smtClean="0">
                <a:latin typeface="Times New Roman" pitchFamily="18" charset="0"/>
                <a:cs typeface="Times New Roman" pitchFamily="18" charset="0"/>
              </a:rPr>
              <a:t>̄ (contraction for the obsolete </a:t>
            </a:r>
            <a:r>
              <a:rPr lang="en-US" i="1" dirty="0" err="1" smtClean="0">
                <a:latin typeface="Times New Roman" pitchFamily="18" charset="0"/>
                <a:cs typeface="Times New Roman" pitchFamily="18" charset="0"/>
              </a:rPr>
              <a:t>σάος</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saos</a:t>
            </a:r>
            <a:r>
              <a:rPr lang="en-US" i="1" dirty="0" smtClean="0">
                <a:latin typeface="Times New Roman" pitchFamily="18" charset="0"/>
                <a:cs typeface="Times New Roman" pitchFamily="18" charset="0"/>
              </a:rPr>
              <a:t>, “safe”); to save, that is, deliver or protect (literally or figuratively): - heal, preserve, save (self), do well, be (make) whole.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Thayer’s Greek Definitions</a:t>
            </a:r>
            <a:endParaRPr lang="en-US" i="1" dirty="0">
              <a:solidFill>
                <a:srgbClr val="FFC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724400"/>
          </a:xfrm>
        </p:spPr>
        <p:txBody>
          <a:bodyPr>
            <a:normAutofit/>
          </a:bodyPr>
          <a:lstStyle/>
          <a:p>
            <a:r>
              <a:rPr lang="en-US" sz="1500" b="1" i="1" dirty="0" smtClean="0">
                <a:latin typeface="Times New Roman" pitchFamily="18" charset="0"/>
                <a:cs typeface="Times New Roman" pitchFamily="18" charset="0"/>
              </a:rPr>
              <a:t>G4982</a:t>
            </a:r>
          </a:p>
          <a:p>
            <a:r>
              <a:rPr lang="vi-VN" sz="1500" i="1" dirty="0" smtClean="0">
                <a:latin typeface="Times New Roman" pitchFamily="18" charset="0"/>
                <a:cs typeface="Times New Roman" pitchFamily="18" charset="0"/>
              </a:rPr>
              <a:t>σώζω</a:t>
            </a:r>
          </a:p>
          <a:p>
            <a:r>
              <a:rPr lang="en-US" sz="1500" i="1" dirty="0" err="1" smtClean="0">
                <a:latin typeface="Times New Roman" pitchFamily="18" charset="0"/>
                <a:cs typeface="Times New Roman" pitchFamily="18" charset="0"/>
              </a:rPr>
              <a:t>sōzo</a:t>
            </a:r>
            <a:r>
              <a:rPr lang="en-US" sz="1500" i="1" dirty="0" smtClean="0">
                <a:latin typeface="Times New Roman" pitchFamily="18" charset="0"/>
                <a:cs typeface="Times New Roman" pitchFamily="18" charset="0"/>
              </a:rPr>
              <a:t>̄</a:t>
            </a:r>
          </a:p>
          <a:p>
            <a:r>
              <a:rPr lang="en-US" sz="1500" b="1" i="1" dirty="0" smtClean="0">
                <a:latin typeface="Times New Roman" pitchFamily="18" charset="0"/>
                <a:cs typeface="Times New Roman" pitchFamily="18" charset="0"/>
              </a:rPr>
              <a:t>Thayer Definition:</a:t>
            </a:r>
          </a:p>
          <a:p>
            <a:r>
              <a:rPr lang="en-US" sz="1500" i="1" dirty="0" smtClean="0">
                <a:latin typeface="Times New Roman" pitchFamily="18" charset="0"/>
                <a:cs typeface="Times New Roman" pitchFamily="18" charset="0"/>
              </a:rPr>
              <a:t>1) to save, keep safe and sound, to rescue from danger or destruction</a:t>
            </a:r>
          </a:p>
          <a:p>
            <a:r>
              <a:rPr lang="en-US" sz="1500" i="1" dirty="0" smtClean="0">
                <a:latin typeface="Times New Roman" pitchFamily="18" charset="0"/>
                <a:cs typeface="Times New Roman" pitchFamily="18" charset="0"/>
              </a:rPr>
              <a:t>1a) one (from injury or peril)</a:t>
            </a:r>
          </a:p>
          <a:p>
            <a:pPr lvl="1"/>
            <a:r>
              <a:rPr lang="en-US" sz="1500" i="1" dirty="0" smtClean="0">
                <a:latin typeface="Times New Roman" pitchFamily="18" charset="0"/>
                <a:cs typeface="Times New Roman" pitchFamily="18" charset="0"/>
              </a:rPr>
              <a:t>1a1) to save a suffering one (from perishing), i.e. one suffering from disease, to make well, heal, restore to health</a:t>
            </a:r>
          </a:p>
          <a:p>
            <a:pPr lvl="1"/>
            <a:r>
              <a:rPr lang="en-US" sz="1500" i="1" dirty="0" smtClean="0">
                <a:latin typeface="Times New Roman" pitchFamily="18" charset="0"/>
                <a:cs typeface="Times New Roman" pitchFamily="18" charset="0"/>
              </a:rPr>
              <a:t>1b1) to preserve one who is in danger of destruction, to save or rescue</a:t>
            </a:r>
          </a:p>
          <a:p>
            <a:r>
              <a:rPr lang="en-US" sz="1500" i="1" dirty="0" smtClean="0">
                <a:latin typeface="Times New Roman" pitchFamily="18" charset="0"/>
                <a:cs typeface="Times New Roman" pitchFamily="18" charset="0"/>
              </a:rPr>
              <a:t>1b) to save in the technical biblical sense</a:t>
            </a:r>
          </a:p>
          <a:p>
            <a:pPr lvl="1"/>
            <a:r>
              <a:rPr lang="en-US" sz="1500" i="1" dirty="0" smtClean="0">
                <a:latin typeface="Times New Roman" pitchFamily="18" charset="0"/>
                <a:cs typeface="Times New Roman" pitchFamily="18" charset="0"/>
              </a:rPr>
              <a:t>1b1) negatively</a:t>
            </a:r>
          </a:p>
          <a:p>
            <a:pPr lvl="2"/>
            <a:r>
              <a:rPr lang="en-US" sz="1500" i="1" dirty="0" smtClean="0">
                <a:latin typeface="Times New Roman" pitchFamily="18" charset="0"/>
                <a:cs typeface="Times New Roman" pitchFamily="18" charset="0"/>
              </a:rPr>
              <a:t>1b1a) to deliver from the penalties of the Messianic judgment</a:t>
            </a:r>
          </a:p>
          <a:p>
            <a:pPr lvl="2"/>
            <a:r>
              <a:rPr lang="en-US" sz="1500" i="1" dirty="0" smtClean="0">
                <a:latin typeface="Times New Roman" pitchFamily="18" charset="0"/>
                <a:cs typeface="Times New Roman" pitchFamily="18" charset="0"/>
              </a:rPr>
              <a:t>1b1b) to save from the evils which obstruct the reception of the Messianic deliverance</a:t>
            </a:r>
          </a:p>
          <a:p>
            <a:r>
              <a:rPr lang="en-US" sz="1500" b="1" i="1" dirty="0" smtClean="0">
                <a:latin typeface="Times New Roman" pitchFamily="18" charset="0"/>
                <a:cs typeface="Times New Roman" pitchFamily="18" charset="0"/>
              </a:rPr>
              <a:t>Part of Speech: verb</a:t>
            </a:r>
          </a:p>
          <a:p>
            <a:r>
              <a:rPr lang="en-US" sz="1500" b="1" i="1" dirty="0" smtClean="0">
                <a:latin typeface="Times New Roman" pitchFamily="18" charset="0"/>
                <a:cs typeface="Times New Roman" pitchFamily="18" charset="0"/>
              </a:rPr>
              <a:t>A Related Word by Thayer’s/Strong’s Number: from a primary </a:t>
            </a:r>
            <a:r>
              <a:rPr lang="en-US" sz="1500" b="1" i="1" dirty="0" err="1" smtClean="0">
                <a:latin typeface="Times New Roman" pitchFamily="18" charset="0"/>
                <a:cs typeface="Times New Roman" pitchFamily="18" charset="0"/>
              </a:rPr>
              <a:t>sos</a:t>
            </a:r>
            <a:r>
              <a:rPr lang="en-US" sz="1500" b="1" i="1" dirty="0" smtClean="0">
                <a:latin typeface="Times New Roman" pitchFamily="18" charset="0"/>
                <a:cs typeface="Times New Roman" pitchFamily="18" charset="0"/>
              </a:rPr>
              <a:t> (contraction for obsolete </a:t>
            </a:r>
            <a:r>
              <a:rPr lang="en-US" sz="1500" b="1" i="1" dirty="0" err="1" smtClean="0">
                <a:latin typeface="Times New Roman" pitchFamily="18" charset="0"/>
                <a:cs typeface="Times New Roman" pitchFamily="18" charset="0"/>
              </a:rPr>
              <a:t>saoz</a:t>
            </a:r>
            <a:r>
              <a:rPr lang="en-US" sz="1500" b="1" i="1" dirty="0" smtClean="0">
                <a:latin typeface="Times New Roman" pitchFamily="18" charset="0"/>
                <a:cs typeface="Times New Roman" pitchFamily="18" charset="0"/>
              </a:rPr>
              <a:t>, “safe”)</a:t>
            </a:r>
          </a:p>
          <a:p>
            <a:r>
              <a:rPr lang="en-US" sz="1500" b="1" i="1" dirty="0" smtClean="0">
                <a:latin typeface="Times New Roman" pitchFamily="18" charset="0"/>
                <a:cs typeface="Times New Roman" pitchFamily="18" charset="0"/>
              </a:rPr>
              <a:t>Citing in TDNT: 7:965, 1132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FFC000"/>
                </a:solidFill>
                <a:latin typeface="Times New Roman" pitchFamily="18" charset="0"/>
                <a:cs typeface="Times New Roman" pitchFamily="18" charset="0"/>
              </a:rPr>
              <a:t>King James Concordance</a:t>
            </a:r>
            <a:endParaRPr lang="en-US" i="1" dirty="0">
              <a:solidFill>
                <a:srgbClr val="FFC000"/>
              </a:solidFill>
              <a:latin typeface="Times New Roman" pitchFamily="18" charset="0"/>
              <a:cs typeface="Times New Roman" pitchFamily="18" charset="0"/>
            </a:endParaRPr>
          </a:p>
        </p:txBody>
      </p:sp>
      <p:sp>
        <p:nvSpPr>
          <p:cNvPr id="3" name="Content Placeholder 2"/>
          <p:cNvSpPr>
            <a:spLocks noGrp="1"/>
          </p:cNvSpPr>
          <p:nvPr>
            <p:ph sz="half" idx="1"/>
          </p:nvPr>
        </p:nvSpPr>
        <p:spPr/>
        <p:txBody>
          <a:bodyPr>
            <a:noAutofit/>
          </a:bodyPr>
          <a:lstStyle/>
          <a:p>
            <a:r>
              <a:rPr lang="en-US" sz="1400" b="1" i="1" dirty="0" smtClean="0">
                <a:latin typeface="Times New Roman" pitchFamily="18" charset="0"/>
                <a:cs typeface="Times New Roman" pitchFamily="18" charset="0"/>
              </a:rPr>
              <a:t>G4982</a:t>
            </a:r>
          </a:p>
          <a:p>
            <a:r>
              <a:rPr lang="vi-VN" sz="1400" i="1" dirty="0" smtClean="0">
                <a:latin typeface="Times New Roman" pitchFamily="18" charset="0"/>
                <a:cs typeface="Times New Roman" pitchFamily="18" charset="0"/>
              </a:rPr>
              <a:t>σώζω</a:t>
            </a:r>
          </a:p>
          <a:p>
            <a:r>
              <a:rPr lang="en-US" sz="1400" i="1" dirty="0" err="1" smtClean="0">
                <a:latin typeface="Times New Roman" pitchFamily="18" charset="0"/>
                <a:cs typeface="Times New Roman" pitchFamily="18" charset="0"/>
              </a:rPr>
              <a:t>sōzo</a:t>
            </a:r>
            <a:r>
              <a:rPr lang="en-US" sz="1400" i="1" dirty="0" smtClean="0">
                <a:latin typeface="Times New Roman" pitchFamily="18" charset="0"/>
                <a:cs typeface="Times New Roman" pitchFamily="18" charset="0"/>
              </a:rPr>
              <a:t>̄</a:t>
            </a:r>
          </a:p>
          <a:p>
            <a:r>
              <a:rPr lang="en-US" sz="1400" b="1" i="1" dirty="0" smtClean="0">
                <a:latin typeface="Times New Roman" pitchFamily="18" charset="0"/>
                <a:cs typeface="Times New Roman" pitchFamily="18" charset="0"/>
              </a:rPr>
              <a:t>Total KJV Occurrences: 120</a:t>
            </a:r>
          </a:p>
          <a:p>
            <a:r>
              <a:rPr lang="en-US" sz="1400" b="1" i="1" dirty="0" smtClean="0">
                <a:latin typeface="Times New Roman" pitchFamily="18" charset="0"/>
                <a:cs typeface="Times New Roman" pitchFamily="18" charset="0"/>
              </a:rPr>
              <a:t>saved, 53</a:t>
            </a:r>
          </a:p>
          <a:p>
            <a:r>
              <a:rPr lang="en-US" sz="1400" i="1" u="sng" dirty="0" smtClean="0">
                <a:latin typeface="Times New Roman" pitchFamily="18" charset="0"/>
                <a:cs typeface="Times New Roman" pitchFamily="18" charset="0"/>
              </a:rPr>
              <a:t>Mat_10:22, Mat_19:25, Mat_24:13, Mat_24:22, Mat_27:42, Mar_10:26, Mar_13:13, Mar_13:20, Mar_15:31, Mar_16:16, Luk_7:50, Luk_8:12, Luk_13:23, Luk_18:26, Luk_18:42, Luk_23:35, Joh_3:17, Joh_5:34, Joh_10:9, Act_2:21, Act_2:47, Act_4:12, Act_11:14, Act_15:1, Act_15:11, Act_16:30-31 (2), Act_27:20, Act_27:31, Rom_5:9-10 (2), Rom_8:24, Rom_9:27, Rom_10:9, Rom_10:13, Rom_11:26, 1Co_1:18, 1Co_3:15, 1Co_5:5, 1Co_10:33, 1Co_15:2, 2Co_2:15, Eph_2:5, Eph_2:8, 1Th_2:16, 2Th_2:10, 1Ti_2:4, 1Ti_2:15, 2Ti_1:9, Tit_3:5, 1Pe_4:18, Jud_1:5, Rev_21:24</a:t>
            </a:r>
          </a:p>
        </p:txBody>
      </p:sp>
      <p:sp>
        <p:nvSpPr>
          <p:cNvPr id="4" name="Content Placeholder 3"/>
          <p:cNvSpPr>
            <a:spLocks noGrp="1"/>
          </p:cNvSpPr>
          <p:nvPr>
            <p:ph sz="half" idx="2"/>
          </p:nvPr>
        </p:nvSpPr>
        <p:spPr>
          <a:xfrm>
            <a:off x="4648200" y="1600200"/>
            <a:ext cx="4038600" cy="4724400"/>
          </a:xfrm>
        </p:spPr>
        <p:txBody>
          <a:bodyPr>
            <a:normAutofit fontScale="40000" lnSpcReduction="20000"/>
          </a:bodyPr>
          <a:lstStyle/>
          <a:p>
            <a:r>
              <a:rPr lang="en-US" sz="3300" b="1" dirty="0" smtClean="0">
                <a:latin typeface="Times New Roman" pitchFamily="18" charset="0"/>
                <a:cs typeface="Times New Roman" pitchFamily="18" charset="0"/>
              </a:rPr>
              <a:t>save, 41</a:t>
            </a:r>
          </a:p>
          <a:p>
            <a:r>
              <a:rPr lang="en-US" sz="3300" u="sng" dirty="0" smtClean="0">
                <a:latin typeface="Times New Roman" pitchFamily="18" charset="0"/>
                <a:cs typeface="Times New Roman" pitchFamily="18" charset="0"/>
              </a:rPr>
              <a:t>Mat_1:21, Mat_8:25, Mat_14:30, Mat_16:25, Mat_18:11, Mat_27:40, Mat_27:42, Mat_27:49, Mar_3:4, Mar_8:35 (2), Mar_15:30-31 (2), Luk_6:9, Luk_9:24 (2), Luk_9:56, Luk_17:33, Luk_19:10, Luk_23:35, Luk_23:37, Luk_23:39, Joh_12:27, Joh_12:47, Act_2:40, Rom_11:14, 1Co_1:21, 1Co_7:16 (2), 1Co_9:22, 1Ti_4:15-16 (2), Heb_5:7, Heb_7:25, Jam_1:21, Jam_2:14, Jam_4:12, Jam_5:15, Jam_5:20, 1Pe_3:21, Jud_1:23</a:t>
            </a:r>
          </a:p>
          <a:p>
            <a:r>
              <a:rPr lang="en-US" sz="3300" b="1" dirty="0" smtClean="0">
                <a:latin typeface="Times New Roman" pitchFamily="18" charset="0"/>
                <a:cs typeface="Times New Roman" pitchFamily="18" charset="0"/>
              </a:rPr>
              <a:t>whole, 11</a:t>
            </a:r>
          </a:p>
          <a:p>
            <a:r>
              <a:rPr lang="pt-BR" sz="3300" u="sng" dirty="0" smtClean="0">
                <a:latin typeface="Times New Roman" pitchFamily="18" charset="0"/>
                <a:cs typeface="Times New Roman" pitchFamily="18" charset="0"/>
              </a:rPr>
              <a:t>Mat_9:21-22 (3), Mar_5:28, Mar_5:34, Mar_6:56, Mar_10:52, Luk_8:48, Luk_8:50, Luk_17:19, Act_4:9</a:t>
            </a:r>
          </a:p>
          <a:p>
            <a:r>
              <a:rPr lang="en-US" sz="3300" b="1" dirty="0" smtClean="0">
                <a:latin typeface="Times New Roman" pitchFamily="18" charset="0"/>
                <a:cs typeface="Times New Roman" pitchFamily="18" charset="0"/>
              </a:rPr>
              <a:t>made, 9</a:t>
            </a:r>
          </a:p>
          <a:p>
            <a:r>
              <a:rPr lang="pt-BR" sz="3300" u="sng" dirty="0" smtClean="0">
                <a:latin typeface="Times New Roman" pitchFamily="18" charset="0"/>
                <a:cs typeface="Times New Roman" pitchFamily="18" charset="0"/>
              </a:rPr>
              <a:t>Mat_9:22 (2), Mar_5:34, Mar_6:56, Mar_10:52, Luk_8:48, Luk_8:50, Luk_17:19, Act_4:9</a:t>
            </a:r>
          </a:p>
          <a:p>
            <a:r>
              <a:rPr lang="en-US" sz="3300" b="1" dirty="0" smtClean="0">
                <a:latin typeface="Times New Roman" pitchFamily="18" charset="0"/>
                <a:cs typeface="Times New Roman" pitchFamily="18" charset="0"/>
              </a:rPr>
              <a:t>healed, 3</a:t>
            </a:r>
          </a:p>
          <a:p>
            <a:r>
              <a:rPr lang="en-US" sz="3300" u="sng" dirty="0" smtClean="0">
                <a:latin typeface="Times New Roman" pitchFamily="18" charset="0"/>
                <a:cs typeface="Times New Roman" pitchFamily="18" charset="0"/>
              </a:rPr>
              <a:t>Mar_5:23, Luk_8:36, Act_14:9</a:t>
            </a:r>
          </a:p>
          <a:p>
            <a:r>
              <a:rPr lang="en-US" sz="3300" b="1" dirty="0" smtClean="0">
                <a:latin typeface="Times New Roman" pitchFamily="18" charset="0"/>
                <a:cs typeface="Times New Roman" pitchFamily="18" charset="0"/>
              </a:rPr>
              <a:t>do, 1</a:t>
            </a:r>
          </a:p>
          <a:p>
            <a:r>
              <a:rPr lang="en-US" sz="3300" u="sng" dirty="0" smtClean="0">
                <a:latin typeface="Times New Roman" pitchFamily="18" charset="0"/>
                <a:cs typeface="Times New Roman" pitchFamily="18" charset="0"/>
              </a:rPr>
              <a:t>Joh_11:12</a:t>
            </a:r>
          </a:p>
          <a:p>
            <a:r>
              <a:rPr lang="en-US" sz="3300" b="1" dirty="0" smtClean="0">
                <a:latin typeface="Times New Roman" pitchFamily="18" charset="0"/>
                <a:cs typeface="Times New Roman" pitchFamily="18" charset="0"/>
              </a:rPr>
              <a:t>preserve, 1</a:t>
            </a:r>
          </a:p>
          <a:p>
            <a:r>
              <a:rPr lang="en-US" sz="3300" u="sng" dirty="0" smtClean="0">
                <a:latin typeface="Times New Roman" pitchFamily="18" charset="0"/>
                <a:cs typeface="Times New Roman" pitchFamily="18" charset="0"/>
              </a:rPr>
              <a:t>2Ti_4:18</a:t>
            </a:r>
          </a:p>
          <a:p>
            <a:r>
              <a:rPr lang="en-US" sz="3300" b="1" dirty="0" smtClean="0">
                <a:latin typeface="Times New Roman" pitchFamily="18" charset="0"/>
                <a:cs typeface="Times New Roman" pitchFamily="18" charset="0"/>
              </a:rPr>
              <a:t>well, 1</a:t>
            </a:r>
          </a:p>
          <a:p>
            <a:r>
              <a:rPr lang="en-US" sz="3300" u="sng" dirty="0" smtClean="0">
                <a:latin typeface="Times New Roman" pitchFamily="18" charset="0"/>
                <a:cs typeface="Times New Roman" pitchFamily="18" charset="0"/>
              </a:rPr>
              <a:t>Joh_11:12</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B050"/>
                </a:solidFill>
                <a:latin typeface="Times New Roman" pitchFamily="18" charset="0"/>
                <a:cs typeface="Times New Roman" pitchFamily="18" charset="0"/>
              </a:rPr>
              <a:t>Strong’s Hebrew and Greek Dictionaries</a:t>
            </a:r>
            <a:endParaRPr lang="en-US" sz="3600" dirty="0">
              <a:solidFill>
                <a:srgbClr val="00B050"/>
              </a:solidFill>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G4991</a:t>
            </a:r>
          </a:p>
          <a:p>
            <a:r>
              <a:rPr lang="vi-VN" dirty="0" smtClean="0">
                <a:latin typeface="Times New Roman" pitchFamily="18" charset="0"/>
                <a:cs typeface="Times New Roman" pitchFamily="18" charset="0"/>
              </a:rPr>
              <a:t>σωτηρία</a:t>
            </a:r>
          </a:p>
          <a:p>
            <a:r>
              <a:rPr lang="en-US" dirty="0" err="1" smtClean="0">
                <a:latin typeface="Times New Roman" pitchFamily="18" charset="0"/>
                <a:cs typeface="Times New Roman" pitchFamily="18" charset="0"/>
              </a:rPr>
              <a:t>sōtēria</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so-</a:t>
            </a:r>
            <a:r>
              <a:rPr lang="en-US" i="1" dirty="0" err="1" smtClean="0">
                <a:latin typeface="Times New Roman" pitchFamily="18" charset="0"/>
                <a:cs typeface="Times New Roman" pitchFamily="18" charset="0"/>
              </a:rPr>
              <a:t>tay</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ree</a:t>
            </a:r>
            <a:r>
              <a:rPr lang="en-US" i="1" dirty="0" smtClean="0">
                <a:latin typeface="Times New Roman" pitchFamily="18" charset="0"/>
                <a:cs typeface="Times New Roman" pitchFamily="18" charset="0"/>
              </a:rPr>
              <a:t>'-ah</a:t>
            </a:r>
          </a:p>
          <a:p>
            <a:r>
              <a:rPr lang="en-US" dirty="0" smtClean="0">
                <a:latin typeface="Times New Roman" pitchFamily="18" charset="0"/>
                <a:cs typeface="Times New Roman" pitchFamily="18" charset="0"/>
              </a:rPr>
              <a:t>Feminine of a derivative of G4990 as (properly abstract) noun; </a:t>
            </a:r>
            <a:r>
              <a:rPr lang="en-US" i="1" dirty="0" smtClean="0">
                <a:latin typeface="Times New Roman" pitchFamily="18" charset="0"/>
                <a:cs typeface="Times New Roman" pitchFamily="18" charset="0"/>
              </a:rPr>
              <a:t>rescue or safety (physically or morally): - deliver, health, salvation, save, saving.</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i="1" dirty="0" smtClean="0">
                <a:solidFill>
                  <a:srgbClr val="00B050"/>
                </a:solidFill>
                <a:latin typeface="Times New Roman" pitchFamily="18" charset="0"/>
                <a:cs typeface="Times New Roman" pitchFamily="18" charset="0"/>
              </a:rPr>
              <a:t>Thayer’s Greek Definitions</a:t>
            </a:r>
            <a:endParaRPr lang="en-US"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953000"/>
          </a:xfrm>
        </p:spPr>
        <p:txBody>
          <a:bodyPr>
            <a:normAutofit fontScale="62500" lnSpcReduction="20000"/>
          </a:bodyPr>
          <a:lstStyle/>
          <a:p>
            <a:r>
              <a:rPr lang="en-US" b="1" i="1" dirty="0" smtClean="0">
                <a:latin typeface="Times New Roman" pitchFamily="18" charset="0"/>
                <a:cs typeface="Times New Roman" pitchFamily="18" charset="0"/>
              </a:rPr>
              <a:t>G4991</a:t>
            </a:r>
          </a:p>
          <a:p>
            <a:r>
              <a:rPr lang="vi-VN" i="1" dirty="0" smtClean="0">
                <a:latin typeface="Times New Roman" pitchFamily="18" charset="0"/>
                <a:cs typeface="Times New Roman" pitchFamily="18" charset="0"/>
              </a:rPr>
              <a:t>σωτηρία</a:t>
            </a:r>
          </a:p>
          <a:p>
            <a:r>
              <a:rPr lang="en-US" i="1" dirty="0" err="1" smtClean="0">
                <a:latin typeface="Times New Roman" pitchFamily="18" charset="0"/>
                <a:cs typeface="Times New Roman" pitchFamily="18" charset="0"/>
              </a:rPr>
              <a:t>sōtēria</a:t>
            </a:r>
            <a:endParaRPr lang="en-US" i="1" dirty="0" smtClean="0">
              <a:latin typeface="Times New Roman" pitchFamily="18" charset="0"/>
              <a:cs typeface="Times New Roman" pitchFamily="18" charset="0"/>
            </a:endParaRPr>
          </a:p>
          <a:p>
            <a:r>
              <a:rPr lang="en-US" b="1" i="1" dirty="0" smtClean="0">
                <a:latin typeface="Times New Roman" pitchFamily="18" charset="0"/>
                <a:cs typeface="Times New Roman" pitchFamily="18" charset="0"/>
              </a:rPr>
              <a:t>Thayer Definition:</a:t>
            </a:r>
          </a:p>
          <a:p>
            <a:r>
              <a:rPr lang="en-US" i="1" dirty="0" smtClean="0">
                <a:latin typeface="Times New Roman" pitchFamily="18" charset="0"/>
                <a:cs typeface="Times New Roman" pitchFamily="18" charset="0"/>
              </a:rPr>
              <a:t>1) deliverance, preservation, safety, salvation</a:t>
            </a:r>
          </a:p>
          <a:p>
            <a:r>
              <a:rPr lang="en-US" i="1" dirty="0" smtClean="0">
                <a:latin typeface="Times New Roman" pitchFamily="18" charset="0"/>
                <a:cs typeface="Times New Roman" pitchFamily="18" charset="0"/>
              </a:rPr>
              <a:t>1a) deliverance from the molestation of enemies</a:t>
            </a:r>
          </a:p>
          <a:p>
            <a:r>
              <a:rPr lang="en-US" i="1" dirty="0" smtClean="0">
                <a:latin typeface="Times New Roman" pitchFamily="18" charset="0"/>
                <a:cs typeface="Times New Roman" pitchFamily="18" charset="0"/>
              </a:rPr>
              <a:t>1b) in an ethical sense, that which concludes to the souls safety or salvation</a:t>
            </a:r>
          </a:p>
          <a:p>
            <a:pPr lvl="1"/>
            <a:r>
              <a:rPr lang="en-US" i="1" dirty="0" smtClean="0">
                <a:latin typeface="Times New Roman" pitchFamily="18" charset="0"/>
                <a:cs typeface="Times New Roman" pitchFamily="18" charset="0"/>
              </a:rPr>
              <a:t>1b1) of Messianic salvation</a:t>
            </a:r>
          </a:p>
          <a:p>
            <a:r>
              <a:rPr lang="en-US" i="1" dirty="0" smtClean="0">
                <a:latin typeface="Times New Roman" pitchFamily="18" charset="0"/>
                <a:cs typeface="Times New Roman" pitchFamily="18" charset="0"/>
              </a:rPr>
              <a:t>2) salvation as the present possession of all true Christians</a:t>
            </a:r>
          </a:p>
          <a:p>
            <a:r>
              <a:rPr lang="en-US" i="1" dirty="0" smtClean="0">
                <a:latin typeface="Times New Roman" pitchFamily="18" charset="0"/>
                <a:cs typeface="Times New Roman" pitchFamily="18" charset="0"/>
              </a:rPr>
              <a:t>3) future salvation, the sum of benefits and blessings which the Christians, redeemed from all earthly ills, will enjoy after the visible return of Christ from heaven in the consummated and eternal kingdom of God.</a:t>
            </a:r>
          </a:p>
          <a:p>
            <a:r>
              <a:rPr lang="en-US" b="1" i="1" dirty="0" smtClean="0">
                <a:latin typeface="Times New Roman" pitchFamily="18" charset="0"/>
                <a:cs typeface="Times New Roman" pitchFamily="18" charset="0"/>
              </a:rPr>
              <a:t>Part of Speech: noun feminine</a:t>
            </a:r>
          </a:p>
          <a:p>
            <a:r>
              <a:rPr lang="en-US" b="1" i="1" dirty="0" smtClean="0">
                <a:latin typeface="Times New Roman" pitchFamily="18" charset="0"/>
                <a:cs typeface="Times New Roman" pitchFamily="18" charset="0"/>
              </a:rPr>
              <a:t>A Related Word by Thayer’s/Strong’s Number: feminine of a derivative of G4990 as (properly, abstract) noun</a:t>
            </a:r>
          </a:p>
          <a:p>
            <a:r>
              <a:rPr lang="en-US" b="1" i="1" dirty="0" smtClean="0">
                <a:latin typeface="Times New Roman" pitchFamily="18" charset="0"/>
                <a:cs typeface="Times New Roman" pitchFamily="18" charset="0"/>
              </a:rPr>
              <a:t>Citing in TDNT: 7:965, 1132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solidFill>
                  <a:srgbClr val="00B050"/>
                </a:solidFill>
                <a:latin typeface="Times New Roman" pitchFamily="18" charset="0"/>
                <a:cs typeface="Times New Roman" pitchFamily="18" charset="0"/>
              </a:rPr>
              <a:t>King James Concordance</a:t>
            </a:r>
            <a:endParaRPr lang="en-US"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r>
              <a:rPr lang="en-US" b="1" i="1" dirty="0" smtClean="0">
                <a:latin typeface="Times New Roman" pitchFamily="18" charset="0"/>
                <a:cs typeface="Times New Roman" pitchFamily="18" charset="0"/>
              </a:rPr>
              <a:t>G4991</a:t>
            </a:r>
          </a:p>
          <a:p>
            <a:r>
              <a:rPr lang="vi-VN" i="1" dirty="0" smtClean="0">
                <a:latin typeface="Times New Roman" pitchFamily="18" charset="0"/>
                <a:cs typeface="Times New Roman" pitchFamily="18" charset="0"/>
              </a:rPr>
              <a:t>σωτηρία</a:t>
            </a:r>
          </a:p>
          <a:p>
            <a:r>
              <a:rPr lang="en-US" i="1" dirty="0" err="1" smtClean="0">
                <a:latin typeface="Times New Roman" pitchFamily="18" charset="0"/>
                <a:cs typeface="Times New Roman" pitchFamily="18" charset="0"/>
              </a:rPr>
              <a:t>sōtēria</a:t>
            </a:r>
            <a:endParaRPr lang="en-US" i="1" dirty="0" smtClean="0">
              <a:latin typeface="Times New Roman" pitchFamily="18" charset="0"/>
              <a:cs typeface="Times New Roman" pitchFamily="18" charset="0"/>
            </a:endParaRPr>
          </a:p>
          <a:p>
            <a:r>
              <a:rPr lang="en-US" b="1" i="1" dirty="0" smtClean="0">
                <a:latin typeface="Times New Roman" pitchFamily="18" charset="0"/>
                <a:cs typeface="Times New Roman" pitchFamily="18" charset="0"/>
              </a:rPr>
              <a:t>Total KJV Occurrences: 44</a:t>
            </a:r>
          </a:p>
          <a:p>
            <a:r>
              <a:rPr lang="en-US" b="1" i="1" dirty="0" smtClean="0">
                <a:latin typeface="Times New Roman" pitchFamily="18" charset="0"/>
                <a:cs typeface="Times New Roman" pitchFamily="18" charset="0"/>
              </a:rPr>
              <a:t>salvation, 40</a:t>
            </a:r>
          </a:p>
          <a:p>
            <a:r>
              <a:rPr lang="en-US" i="1" u="sng" dirty="0" smtClean="0">
                <a:latin typeface="Times New Roman" pitchFamily="18" charset="0"/>
                <a:cs typeface="Times New Roman" pitchFamily="18" charset="0"/>
              </a:rPr>
              <a:t>Luk_1:69, Luk_1:77, Luk_19:9, Joh_4:22, Act_4:12, Act_13:26, Act_13:47, Act_16:17, Rom_1:16, Rom_13:10-11 (3), 2Co_1:6 (2), 2Co_6:2 (2), 2Co_7:10, Eph_1:13, Phi_1:19, Phi_1:28, Phi_2:12, 1Th_5:8-9 (2), 2Th_2:13, 2Ti_2:10, 2Ti_3:15, Heb_1:14, Heb_2:3, Heb_2:10, Heb_6:9 (2), Heb_9:28, 1Pe_1:5, 1Pe_1:9-10 (2), 2Pe_3:15, Jud_1:3, Rev_12:10 (2), Rev_19:1</a:t>
            </a:r>
          </a:p>
          <a:p>
            <a:r>
              <a:rPr lang="en-US" b="1" i="1" dirty="0" smtClean="0">
                <a:latin typeface="Times New Roman" pitchFamily="18" charset="0"/>
                <a:cs typeface="Times New Roman" pitchFamily="18" charset="0"/>
              </a:rPr>
              <a:t>saved, 2</a:t>
            </a:r>
          </a:p>
          <a:p>
            <a:r>
              <a:rPr lang="en-US" i="1" u="sng" dirty="0" smtClean="0">
                <a:latin typeface="Times New Roman" pitchFamily="18" charset="0"/>
                <a:cs typeface="Times New Roman" pitchFamily="18" charset="0"/>
              </a:rPr>
              <a:t>Luk_1:71, Rom_10:1</a:t>
            </a:r>
          </a:p>
          <a:p>
            <a:r>
              <a:rPr lang="en-US" b="1" i="1" dirty="0" smtClean="0">
                <a:latin typeface="Times New Roman" pitchFamily="18" charset="0"/>
                <a:cs typeface="Times New Roman" pitchFamily="18" charset="0"/>
              </a:rPr>
              <a:t>health, 1</a:t>
            </a:r>
          </a:p>
          <a:p>
            <a:r>
              <a:rPr lang="en-US" i="1" u="sng" dirty="0" smtClean="0">
                <a:latin typeface="Times New Roman" pitchFamily="18" charset="0"/>
                <a:cs typeface="Times New Roman" pitchFamily="18" charset="0"/>
              </a:rPr>
              <a:t>Act_27:34</a:t>
            </a:r>
          </a:p>
          <a:p>
            <a:r>
              <a:rPr lang="en-US" b="1" i="1" dirty="0" smtClean="0">
                <a:latin typeface="Times New Roman" pitchFamily="18" charset="0"/>
                <a:cs typeface="Times New Roman" pitchFamily="18" charset="0"/>
              </a:rPr>
              <a:t>saving, 1</a:t>
            </a:r>
          </a:p>
          <a:p>
            <a:r>
              <a:rPr lang="en-US" i="1" u="sng" dirty="0" smtClean="0">
                <a:latin typeface="Times New Roman" pitchFamily="18" charset="0"/>
                <a:cs typeface="Times New Roman" pitchFamily="18" charset="0"/>
              </a:rPr>
              <a:t>Heb_11:7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5123" name="Rectangle 3"/>
          <p:cNvSpPr>
            <a:spLocks noGrp="1" noChangeArrowheads="1"/>
          </p:cNvSpPr>
          <p:nvPr>
            <p:ph idx="1"/>
          </p:nvPr>
        </p:nvSpPr>
        <p:spPr>
          <a:xfrm>
            <a:off x="609600" y="2789238"/>
            <a:ext cx="7924800" cy="3230562"/>
          </a:xfrm>
        </p:spPr>
        <p:txBody>
          <a:bodyPr/>
          <a:lstStyle/>
          <a:p>
            <a:pPr eaLnBrk="1" hangingPunct="1"/>
            <a:r>
              <a:rPr lang="en-US" i="1" dirty="0" smtClean="0">
                <a:latin typeface="Times New Roman" pitchFamily="18" charset="0"/>
                <a:cs typeface="Times New Roman" pitchFamily="18" charset="0"/>
              </a:rPr>
              <a:t>The way of the Cross on which Jesus Christ was crucified and spilled His blood</a:t>
            </a:r>
          </a:p>
          <a:p>
            <a:pPr lvl="1" eaLnBrk="1" hangingPunct="1"/>
            <a:r>
              <a:rPr lang="en-US" sz="3200" i="1" dirty="0" smtClean="0">
                <a:latin typeface="Times New Roman" pitchFamily="18" charset="0"/>
                <a:cs typeface="Times New Roman" pitchFamily="18" charset="0"/>
              </a:rPr>
              <a:t>is the way of salvation</a:t>
            </a:r>
          </a:p>
          <a:p>
            <a:pPr lvl="2" eaLnBrk="1" hangingPunct="1"/>
            <a:r>
              <a:rPr lang="en-US" sz="3200" i="1" dirty="0" smtClean="0">
                <a:latin typeface="Times New Roman" pitchFamily="18" charset="0"/>
                <a:cs typeface="Times New Roman" pitchFamily="18" charset="0"/>
              </a:rPr>
              <a:t>and it leads home.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This World Is Not My Home</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latin typeface="Times New Roman" pitchFamily="18" charset="0"/>
                <a:cs typeface="Times New Roman" pitchFamily="18" charset="0"/>
              </a:rPr>
              <a:t>This world is not my home,</a:t>
            </a:r>
          </a:p>
          <a:p>
            <a:r>
              <a:rPr lang="en-US" i="1" dirty="0" smtClean="0">
                <a:latin typeface="Times New Roman" pitchFamily="18" charset="0"/>
                <a:cs typeface="Times New Roman" pitchFamily="18" charset="0"/>
              </a:rPr>
              <a:t>I’m just a passing thru;</a:t>
            </a:r>
          </a:p>
          <a:p>
            <a:r>
              <a:rPr lang="en-US" i="1" dirty="0" smtClean="0">
                <a:latin typeface="Times New Roman" pitchFamily="18" charset="0"/>
                <a:cs typeface="Times New Roman" pitchFamily="18" charset="0"/>
              </a:rPr>
              <a:t>My treasures are laid up</a:t>
            </a:r>
          </a:p>
          <a:p>
            <a:r>
              <a:rPr lang="en-US" i="1" dirty="0" smtClean="0">
                <a:latin typeface="Times New Roman" pitchFamily="18" charset="0"/>
                <a:cs typeface="Times New Roman" pitchFamily="18" charset="0"/>
              </a:rPr>
              <a:t>Somewhere beyond the blue;</a:t>
            </a:r>
          </a:p>
          <a:p>
            <a:r>
              <a:rPr lang="en-US" i="1" dirty="0" smtClean="0">
                <a:latin typeface="Times New Roman" pitchFamily="18" charset="0"/>
                <a:cs typeface="Times New Roman" pitchFamily="18" charset="0"/>
              </a:rPr>
              <a:t>The angels beckon me</a:t>
            </a:r>
          </a:p>
          <a:p>
            <a:r>
              <a:rPr lang="en-US" i="1" dirty="0" smtClean="0">
                <a:latin typeface="Times New Roman" pitchFamily="18" charset="0"/>
                <a:cs typeface="Times New Roman" pitchFamily="18" charset="0"/>
              </a:rPr>
              <a:t>From heaven’s opened door,</a:t>
            </a:r>
          </a:p>
          <a:p>
            <a:r>
              <a:rPr lang="en-US" i="1" dirty="0" smtClean="0">
                <a:latin typeface="Times New Roman" pitchFamily="18" charset="0"/>
                <a:cs typeface="Times New Roman" pitchFamily="18" charset="0"/>
              </a:rPr>
              <a:t>And I can’t feel at home in this world anymore.</a:t>
            </a:r>
          </a:p>
          <a:p>
            <a:pPr lvl="1"/>
            <a:r>
              <a:rPr lang="en-US" i="1" dirty="0" smtClean="0">
                <a:latin typeface="Times New Roman" pitchFamily="18" charset="0"/>
                <a:cs typeface="Times New Roman" pitchFamily="18" charset="0"/>
              </a:rPr>
              <a:t>Refrain:</a:t>
            </a:r>
          </a:p>
          <a:p>
            <a:r>
              <a:rPr lang="en-US" i="1" dirty="0" smtClean="0">
                <a:latin typeface="Times New Roman" pitchFamily="18" charset="0"/>
                <a:cs typeface="Times New Roman" pitchFamily="18" charset="0"/>
              </a:rPr>
              <a:t>O Lord, you know I have no friend like you,</a:t>
            </a:r>
          </a:p>
          <a:p>
            <a:r>
              <a:rPr lang="en-US" i="1" dirty="0" smtClean="0">
                <a:latin typeface="Times New Roman" pitchFamily="18" charset="0"/>
                <a:cs typeface="Times New Roman" pitchFamily="18" charset="0"/>
              </a:rPr>
              <a:t>If heaven’s not my home then Lord, what will I do;</a:t>
            </a:r>
          </a:p>
          <a:p>
            <a:r>
              <a:rPr lang="en-US" i="1" dirty="0" smtClean="0">
                <a:latin typeface="Times New Roman" pitchFamily="18" charset="0"/>
                <a:cs typeface="Times New Roman" pitchFamily="18" charset="0"/>
              </a:rPr>
              <a:t>The angels beckon me from heaven’s open door,</a:t>
            </a:r>
          </a:p>
          <a:p>
            <a:r>
              <a:rPr lang="en-US" i="1" dirty="0" smtClean="0">
                <a:latin typeface="Times New Roman" pitchFamily="18" charset="0"/>
                <a:cs typeface="Times New Roman" pitchFamily="18" charset="0"/>
              </a:rPr>
              <a:t>And I can’t feel at home in this world anymore</a:t>
            </a:r>
          </a:p>
          <a:p>
            <a:pPr algn="r">
              <a:buNone/>
            </a:pPr>
            <a:r>
              <a:rPr lang="en-US" sz="2000" i="1" dirty="0" smtClean="0">
                <a:latin typeface="Times New Roman" pitchFamily="18" charset="0"/>
                <a:cs typeface="Times New Roman" pitchFamily="18" charset="0"/>
              </a:rPr>
              <a:t>By Albert E. </a:t>
            </a:r>
            <a:r>
              <a:rPr lang="en-US" sz="2000" i="1" dirty="0" err="1" smtClean="0">
                <a:latin typeface="Times New Roman" pitchFamily="18" charset="0"/>
                <a:cs typeface="Times New Roman" pitchFamily="18" charset="0"/>
              </a:rPr>
              <a:t>Brumley</a:t>
            </a:r>
            <a:endParaRPr lang="en-US" sz="2000" i="1"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i="1" dirty="0" smtClean="0">
                <a:latin typeface="Times New Roman" pitchFamily="18" charset="0"/>
                <a:cs typeface="Times New Roman" pitchFamily="18" charset="0"/>
              </a:rPr>
              <a:t>Acts 4.12</a:t>
            </a:r>
            <a:endParaRPr lang="en-US" dirty="0" smtClean="0"/>
          </a:p>
        </p:txBody>
      </p:sp>
      <p:sp>
        <p:nvSpPr>
          <p:cNvPr id="12291" name="Rectangle 3"/>
          <p:cNvSpPr>
            <a:spLocks noGrp="1" noChangeArrowheads="1"/>
          </p:cNvSpPr>
          <p:nvPr>
            <p:ph idx="1"/>
          </p:nvPr>
        </p:nvSpPr>
        <p:spPr>
          <a:xfrm>
            <a:off x="609600" y="2438400"/>
            <a:ext cx="7924800" cy="3581400"/>
          </a:xfrm>
        </p:spPr>
        <p:txBody>
          <a:bodyPr/>
          <a:lstStyle/>
          <a:p>
            <a:pPr algn="ctr" eaLnBrk="1" hangingPunct="1">
              <a:buNone/>
            </a:pPr>
            <a:r>
              <a:rPr lang="en-US" b="1" i="1" dirty="0" smtClean="0">
                <a:latin typeface="Times New Roman" pitchFamily="18" charset="0"/>
                <a:cs typeface="Times New Roman" pitchFamily="18" charset="0"/>
              </a:rPr>
              <a:t>Jesus</a:t>
            </a:r>
          </a:p>
          <a:p>
            <a:pPr eaLnBrk="1" hangingPunct="1"/>
            <a:endParaRPr lang="en-US" i="1" dirty="0" smtClean="0">
              <a:latin typeface="Times New Roman" pitchFamily="18" charset="0"/>
              <a:cs typeface="Times New Roman" pitchFamily="18" charset="0"/>
            </a:endParaRPr>
          </a:p>
          <a:p>
            <a:pPr eaLnBrk="1" hangingPunct="1"/>
            <a:r>
              <a:rPr lang="en-US" i="1" dirty="0" smtClean="0">
                <a:latin typeface="Times New Roman" pitchFamily="18" charset="0"/>
                <a:cs typeface="Times New Roman" pitchFamily="18" charset="0"/>
              </a:rPr>
              <a:t>Neither is there </a:t>
            </a:r>
            <a:r>
              <a:rPr lang="en-US" b="1" i="1" dirty="0" smtClean="0">
                <a:latin typeface="Times New Roman" pitchFamily="18" charset="0"/>
                <a:cs typeface="Times New Roman" pitchFamily="18" charset="0"/>
              </a:rPr>
              <a:t>salvation</a:t>
            </a:r>
            <a:r>
              <a:rPr lang="en-US" b="1" i="1" dirty="0" smtClean="0">
                <a:solidFill>
                  <a:srgbClr val="00B05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in any other: for there is none other name under heaven given among men, whereby we must be saved. </a:t>
            </a:r>
          </a:p>
          <a:p>
            <a:pPr eaLnBrk="1" hangingPunct="1"/>
            <a:endParaRPr lang="en-US" i="1" dirty="0" smtClean="0">
              <a:latin typeface="Times New Roman" pitchFamily="18" charset="0"/>
              <a:cs typeface="Times New Roman" pitchFamily="18" charset="0"/>
            </a:endParaRPr>
          </a:p>
          <a:p>
            <a:pPr algn="r" eaLnBrk="1" hangingPunct="1"/>
            <a:r>
              <a:rPr lang="en-US" sz="1400" i="1" dirty="0" smtClean="0">
                <a:latin typeface="Times New Roman" pitchFamily="18" charset="0"/>
                <a:cs typeface="Times New Roman" pitchFamily="18" charset="0"/>
              </a:rPr>
              <a:t>Note Isaiah 43.10-13  Jesus has always been, before he foundation of the world.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Salvation</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144963"/>
          </a:xfrm>
        </p:spPr>
        <p:txBody>
          <a:bodyPr/>
          <a:lstStyle/>
          <a:p>
            <a:r>
              <a:rPr lang="en-US" i="1" dirty="0" smtClean="0">
                <a:latin typeface="Times New Roman" pitchFamily="18" charset="0"/>
                <a:cs typeface="Times New Roman" pitchFamily="18" charset="0"/>
              </a:rPr>
              <a:t>Jesus Christ saves us from the power and dominion of sin.  We must be born again. Merely professing being the people of God will not bring us into His presence around the throne of the Lamb of God.</a:t>
            </a:r>
          </a:p>
          <a:p>
            <a:r>
              <a:rPr lang="en-US" i="1" dirty="0" smtClean="0">
                <a:latin typeface="Times New Roman" pitchFamily="18" charset="0"/>
                <a:cs typeface="Times New Roman" pitchFamily="18" charset="0"/>
              </a:rPr>
              <a:t>We must renounce sin, the way of the world or else we continue to remain in and of the world.</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519</TotalTime>
  <Words>4672</Words>
  <Application>Microsoft Office PowerPoint</Application>
  <PresentationFormat>On-screen Show (4:3)</PresentationFormat>
  <Paragraphs>352</Paragraphs>
  <Slides>58</Slides>
  <Notes>0</Notes>
  <HiddenSlides>0</HiddenSlides>
  <MMClips>0</MMClips>
  <ScaleCrop>false</ScaleCrop>
  <HeadingPairs>
    <vt:vector size="4" baseType="variant">
      <vt:variant>
        <vt:lpstr>Theme</vt:lpstr>
      </vt:variant>
      <vt:variant>
        <vt:i4>2</vt:i4>
      </vt:variant>
      <vt:variant>
        <vt:lpstr>Slide Titles</vt:lpstr>
      </vt:variant>
      <vt:variant>
        <vt:i4>58</vt:i4>
      </vt:variant>
    </vt:vector>
  </HeadingPairs>
  <TitlesOfParts>
    <vt:vector size="60" baseType="lpstr">
      <vt:lpstr>Office Theme</vt:lpstr>
      <vt:lpstr>Apex</vt:lpstr>
      <vt:lpstr>The Good Shepherd Ministry Psalm 23   </vt:lpstr>
      <vt:lpstr>The Good Shepherd Ministry Psalm 23</vt:lpstr>
      <vt:lpstr>The Good Shepherd Ministry Psalm 23</vt:lpstr>
      <vt:lpstr>Salvation </vt:lpstr>
      <vt:lpstr>Webster’s 1828 Dictionary</vt:lpstr>
      <vt:lpstr>Salvation</vt:lpstr>
      <vt:lpstr>This World Is Not My Home</vt:lpstr>
      <vt:lpstr>Acts 4.12</vt:lpstr>
      <vt:lpstr>Salvation</vt:lpstr>
      <vt:lpstr>Mark 1.14-15</vt:lpstr>
      <vt:lpstr>Mark 16.15-16</vt:lpstr>
      <vt:lpstr>John 1.12-13</vt:lpstr>
      <vt:lpstr>John 3.1-7</vt:lpstr>
      <vt:lpstr>John 3.16</vt:lpstr>
      <vt:lpstr>John 3.17-18</vt:lpstr>
      <vt:lpstr>John 3.36</vt:lpstr>
      <vt:lpstr>John 5.24</vt:lpstr>
      <vt:lpstr>John 6.40</vt:lpstr>
      <vt:lpstr>John 11.25-26</vt:lpstr>
      <vt:lpstr>John 20.31</vt:lpstr>
      <vt:lpstr>Acts 2.37</vt:lpstr>
      <vt:lpstr>Acts 3.19</vt:lpstr>
      <vt:lpstr>Acts 16.30-33</vt:lpstr>
      <vt:lpstr>Romans 1.16-17</vt:lpstr>
      <vt:lpstr>Romans 3.23-26</vt:lpstr>
      <vt:lpstr>Ephesians 2.8-9</vt:lpstr>
      <vt:lpstr>I John 3.7-9</vt:lpstr>
      <vt:lpstr>Romans 6.1-6</vt:lpstr>
      <vt:lpstr>Titus 3.4-7</vt:lpstr>
      <vt:lpstr>Hebrews 10.24-27</vt:lpstr>
      <vt:lpstr>Hebrews 10.28-33</vt:lpstr>
      <vt:lpstr>Hebrews 11.24-26</vt:lpstr>
      <vt:lpstr>Hebrews 12.1-2</vt:lpstr>
      <vt:lpstr>I John 3.7-9</vt:lpstr>
      <vt:lpstr>I John 3.10-11</vt:lpstr>
      <vt:lpstr>Salvation</vt:lpstr>
      <vt:lpstr>Jesus is the only way</vt:lpstr>
      <vt:lpstr>Acts 4.12</vt:lpstr>
      <vt:lpstr>Salvation</vt:lpstr>
      <vt:lpstr>σώζω</vt:lpstr>
      <vt:lpstr>Salvation</vt:lpstr>
      <vt:lpstr>Micah 6.6-8</vt:lpstr>
      <vt:lpstr>Walking with the Savior</vt:lpstr>
      <vt:lpstr>Salvation</vt:lpstr>
      <vt:lpstr>Psalm 50</vt:lpstr>
      <vt:lpstr>Psalm 50 cont.</vt:lpstr>
      <vt:lpstr>Psalm 50 cont.</vt:lpstr>
      <vt:lpstr>Psalm 50 cont.</vt:lpstr>
      <vt:lpstr>Exodus 12:21-23</vt:lpstr>
      <vt:lpstr>Strong’s Hebrew and Greek Definitions</vt:lpstr>
      <vt:lpstr>Thayer’s Greek Definitions</vt:lpstr>
      <vt:lpstr>King James Concordance</vt:lpstr>
      <vt:lpstr>Strong’s Hebrew and Greek Dictionaries</vt:lpstr>
      <vt:lpstr>Thayer’s Greek Definitions</vt:lpstr>
      <vt:lpstr>King James Concordance</vt:lpstr>
      <vt:lpstr>Strong’s Hebrew and Greek Dictionaries</vt:lpstr>
      <vt:lpstr>Thayer’s Greek Definitions</vt:lpstr>
      <vt:lpstr>King James Concordance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84</cp:revision>
  <dcterms:created xsi:type="dcterms:W3CDTF">2007-10-10T09:43:01Z</dcterms:created>
  <dcterms:modified xsi:type="dcterms:W3CDTF">2021-03-24T02:19:15Z</dcterms:modified>
</cp:coreProperties>
</file>